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Lst>
  <p:notesMasterIdLst>
    <p:notesMasterId r:id="rId49"/>
  </p:notesMasterIdLst>
  <p:handoutMasterIdLst>
    <p:handoutMasterId r:id="rId50"/>
  </p:handoutMasterIdLst>
  <p:sldIdLst>
    <p:sldId id="1637156978" r:id="rId5"/>
    <p:sldId id="1637156979" r:id="rId6"/>
    <p:sldId id="1637156980" r:id="rId7"/>
    <p:sldId id="1637156981" r:id="rId8"/>
    <p:sldId id="1637155575" r:id="rId9"/>
    <p:sldId id="322" r:id="rId10"/>
    <p:sldId id="1637156982" r:id="rId11"/>
    <p:sldId id="1637156983" r:id="rId12"/>
    <p:sldId id="1637156984" r:id="rId13"/>
    <p:sldId id="1507" r:id="rId14"/>
    <p:sldId id="1637156985" r:id="rId15"/>
    <p:sldId id="1637156986" r:id="rId16"/>
    <p:sldId id="261" r:id="rId17"/>
    <p:sldId id="1637156987" r:id="rId18"/>
    <p:sldId id="1637156988" r:id="rId19"/>
    <p:sldId id="1637156989" r:id="rId20"/>
    <p:sldId id="1637156990" r:id="rId21"/>
    <p:sldId id="267" r:id="rId22"/>
    <p:sldId id="1637156991" r:id="rId23"/>
    <p:sldId id="1637156992" r:id="rId24"/>
    <p:sldId id="1637156993" r:id="rId25"/>
    <p:sldId id="1637157569" r:id="rId26"/>
    <p:sldId id="1637157560" r:id="rId27"/>
    <p:sldId id="1637157570" r:id="rId28"/>
    <p:sldId id="1637157453" r:id="rId29"/>
    <p:sldId id="1637157558" r:id="rId30"/>
    <p:sldId id="1637157456" r:id="rId31"/>
    <p:sldId id="1637157425" r:id="rId32"/>
    <p:sldId id="1637157443" r:id="rId33"/>
    <p:sldId id="1637157434" r:id="rId34"/>
    <p:sldId id="1637157562" r:id="rId35"/>
    <p:sldId id="1637157567" r:id="rId36"/>
    <p:sldId id="1637157568" r:id="rId37"/>
    <p:sldId id="1637157571" r:id="rId38"/>
    <p:sldId id="1637157572" r:id="rId39"/>
    <p:sldId id="1637157573" r:id="rId40"/>
    <p:sldId id="1637157566" r:id="rId41"/>
    <p:sldId id="1637157575" r:id="rId42"/>
    <p:sldId id="1637157574" r:id="rId43"/>
    <p:sldId id="1637157576" r:id="rId44"/>
    <p:sldId id="1637157577" r:id="rId45"/>
    <p:sldId id="1637156994" r:id="rId46"/>
    <p:sldId id="302" r:id="rId47"/>
    <p:sldId id="1939" r:id="rId4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E71B373-D20B-41C5-B195-26248D3DFF7F}">
          <p14:sldIdLst>
            <p14:sldId id="1637156978"/>
            <p14:sldId id="1637156979"/>
            <p14:sldId id="1637156980"/>
            <p14:sldId id="1637156981"/>
            <p14:sldId id="1637155575"/>
            <p14:sldId id="322"/>
            <p14:sldId id="1637156982"/>
            <p14:sldId id="1637156983"/>
            <p14:sldId id="1637156984"/>
            <p14:sldId id="1507"/>
            <p14:sldId id="1637156985"/>
            <p14:sldId id="1637156986"/>
            <p14:sldId id="261"/>
            <p14:sldId id="1637156987"/>
            <p14:sldId id="1637156988"/>
            <p14:sldId id="1637156989"/>
            <p14:sldId id="1637156990"/>
            <p14:sldId id="267"/>
            <p14:sldId id="1637156991"/>
            <p14:sldId id="1637156992"/>
            <p14:sldId id="1637156993"/>
            <p14:sldId id="1637157569"/>
            <p14:sldId id="1637157560"/>
            <p14:sldId id="1637157570"/>
            <p14:sldId id="1637157453"/>
            <p14:sldId id="1637157558"/>
            <p14:sldId id="1637157456"/>
            <p14:sldId id="1637157425"/>
            <p14:sldId id="1637157443"/>
            <p14:sldId id="1637157434"/>
            <p14:sldId id="1637157562"/>
            <p14:sldId id="1637157567"/>
            <p14:sldId id="1637157568"/>
            <p14:sldId id="1637157571"/>
            <p14:sldId id="1637157572"/>
            <p14:sldId id="1637157573"/>
            <p14:sldId id="1637157566"/>
            <p14:sldId id="1637157575"/>
            <p14:sldId id="1637157574"/>
            <p14:sldId id="1637157576"/>
            <p14:sldId id="1637157577"/>
            <p14:sldId id="1637156994"/>
            <p14:sldId id="302"/>
            <p14:sldId id="193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al, Kira J. (Seattle)" initials="JKJ(" lastIdx="1" clrIdx="0">
    <p:extLst>
      <p:ext uri="{19B8F6BF-5375-455C-9EA6-DF929625EA0E}">
        <p15:presenceInfo xmlns:p15="http://schemas.microsoft.com/office/powerpoint/2012/main" userId="S-1-5-21-1292428093-1454471165-1801674531-59512" providerId="AD"/>
      </p:ext>
    </p:extLst>
  </p:cmAuthor>
  <p:cmAuthor id="2" name="Sonika Anand" initials="SA" lastIdx="1" clrIdx="1">
    <p:extLst>
      <p:ext uri="{19B8F6BF-5375-455C-9EA6-DF929625EA0E}">
        <p15:presenceInfo xmlns:p15="http://schemas.microsoft.com/office/powerpoint/2012/main" userId="S::sanand@allthings-hr.com::cda14ea1-5f05-4a48-99fb-f4a7657b440d" providerId="AD"/>
      </p:ext>
    </p:extLst>
  </p:cmAuthor>
  <p:cmAuthor id="3" name="O'Connor, Bryan P. (Seattle)" initials="OBP(" lastIdx="1" clrIdx="2">
    <p:extLst>
      <p:ext uri="{19B8F6BF-5375-455C-9EA6-DF929625EA0E}">
        <p15:presenceInfo xmlns:p15="http://schemas.microsoft.com/office/powerpoint/2012/main" userId="S::OconnorB@jacksonlewis.com::efc63583-58a3-4f10-98f7-ec8f7d84c5f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BA5E"/>
    <a:srgbClr val="FBAE42"/>
    <a:srgbClr val="666666"/>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946AB3-2064-4283-9933-0732219536F2}" v="1" dt="2026-10-26T17:42:09.6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5033" autoAdjust="0"/>
  </p:normalViewPr>
  <p:slideViewPr>
    <p:cSldViewPr snapToGrid="0">
      <p:cViewPr varScale="1">
        <p:scale>
          <a:sx n="105" d="100"/>
          <a:sy n="105" d="100"/>
        </p:scale>
        <p:origin x="840" y="10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1" d="100"/>
          <a:sy n="61" d="100"/>
        </p:scale>
        <p:origin x="321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ia Washington" userId="c0a92ae1-10af-4d12-8f26-77457e671d8e" providerId="ADAL" clId="{7F2A7F05-85FF-49FC-95DE-1E35656940E3}"/>
    <pc:docChg chg="addSld modSld">
      <pc:chgData name="Sylvia Washington" userId="c0a92ae1-10af-4d12-8f26-77457e671d8e" providerId="ADAL" clId="{7F2A7F05-85FF-49FC-95DE-1E35656940E3}" dt="2026-10-26T17:42:30.852" v="6" actId="20577"/>
      <pc:docMkLst>
        <pc:docMk/>
      </pc:docMkLst>
      <pc:sldChg chg="modSp add mod">
        <pc:chgData name="Sylvia Washington" userId="c0a92ae1-10af-4d12-8f26-77457e671d8e" providerId="ADAL" clId="{7F2A7F05-85FF-49FC-95DE-1E35656940E3}" dt="2026-10-26T17:42:30.852" v="6" actId="20577"/>
        <pc:sldMkLst>
          <pc:docMk/>
          <pc:sldMk cId="3857463233" sldId="322"/>
        </pc:sldMkLst>
        <pc:spChg chg="mod">
          <ac:chgData name="Sylvia Washington" userId="c0a92ae1-10af-4d12-8f26-77457e671d8e" providerId="ADAL" clId="{7F2A7F05-85FF-49FC-95DE-1E35656940E3}" dt="2026-10-26T17:42:30.852" v="6" actId="20577"/>
          <ac:spMkLst>
            <pc:docMk/>
            <pc:sldMk cId="3857463233" sldId="322"/>
            <ac:spMk id="3" creationId="{00000000-0000-0000-0000-000000000000}"/>
          </ac:spMkLst>
        </pc:spChg>
      </pc:sldChg>
      <pc:sldChg chg="add setBg">
        <pc:chgData name="Sylvia Washington" userId="c0a92ae1-10af-4d12-8f26-77457e671d8e" providerId="ADAL" clId="{7F2A7F05-85FF-49FC-95DE-1E35656940E3}" dt="2026-10-26T17:42:09.597" v="0"/>
        <pc:sldMkLst>
          <pc:docMk/>
          <pc:sldMk cId="249670681" sldId="163715557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26BAB79-B267-4669-B427-9DA40CBD3506}" type="datetimeFigureOut">
              <a:rPr lang="en-US" smtClean="0"/>
              <a:t>10/26/2026</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8F0BFFB-10D4-4B65-AAB4-4B461727FD54}" type="slidenum">
              <a:rPr lang="en-US" smtClean="0"/>
              <a:t>‹#›</a:t>
            </a:fld>
            <a:endParaRPr lang="en-US" dirty="0"/>
          </a:p>
        </p:txBody>
      </p:sp>
    </p:spTree>
    <p:extLst>
      <p:ext uri="{BB962C8B-B14F-4D97-AF65-F5344CB8AC3E}">
        <p14:creationId xmlns:p14="http://schemas.microsoft.com/office/powerpoint/2010/main" val="1135942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431C94D-9AE7-4DF6-9A43-DBCA2BF90DEE}" type="datetimeFigureOut">
              <a:rPr lang="en-US" smtClean="0"/>
              <a:t>10/26/2026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0E7A8D0E-252E-4513-9903-DE187ABB14C2}" type="slidenum">
              <a:rPr lang="en-US" smtClean="0"/>
              <a:t>‹#›</a:t>
            </a:fld>
            <a:endParaRPr lang="en-US" dirty="0"/>
          </a:p>
        </p:txBody>
      </p:sp>
    </p:spTree>
    <p:extLst>
      <p:ext uri="{BB962C8B-B14F-4D97-AF65-F5344CB8AC3E}">
        <p14:creationId xmlns:p14="http://schemas.microsoft.com/office/powerpoint/2010/main" val="1679076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491922-137A-45F3-8F7F-C633DB3C72EA}" type="slidenum">
              <a:rPr lang="en-US" smtClean="0"/>
              <a:pPr/>
              <a:t>1</a:t>
            </a:fld>
            <a:endParaRPr lang="en-US" dirty="0"/>
          </a:p>
        </p:txBody>
      </p:sp>
    </p:spTree>
    <p:extLst>
      <p:ext uri="{BB962C8B-B14F-4D97-AF65-F5344CB8AC3E}">
        <p14:creationId xmlns:p14="http://schemas.microsoft.com/office/powerpoint/2010/main" val="4256856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7A8D0E-252E-4513-9903-DE187ABB14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5567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7A8D0E-252E-4513-9903-DE187ABB14C2}" type="slidenum">
              <a:rPr lang="en-US" smtClean="0"/>
              <a:t>9</a:t>
            </a:fld>
            <a:endParaRPr lang="en-US"/>
          </a:p>
        </p:txBody>
      </p:sp>
    </p:spTree>
    <p:extLst>
      <p:ext uri="{BB962C8B-B14F-4D97-AF65-F5344CB8AC3E}">
        <p14:creationId xmlns:p14="http://schemas.microsoft.com/office/powerpoint/2010/main" val="4046775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7A8D0E-252E-4513-9903-DE187ABB14C2}" type="slidenum">
              <a:rPr lang="en-US" smtClean="0"/>
              <a:t>10</a:t>
            </a:fld>
            <a:endParaRPr lang="en-US" dirty="0"/>
          </a:p>
        </p:txBody>
      </p:sp>
    </p:spTree>
    <p:extLst>
      <p:ext uri="{BB962C8B-B14F-4D97-AF65-F5344CB8AC3E}">
        <p14:creationId xmlns:p14="http://schemas.microsoft.com/office/powerpoint/2010/main" val="1467436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862937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C184A-43F3-B219-5011-8017E2695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198B2-18C8-F70F-55CE-FBF27F1B29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3EA979-64DE-3110-605F-94E83F05C6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269D62-9B12-09E5-1396-CF3EE4D4B8EE}"/>
              </a:ext>
            </a:extLst>
          </p:cNvPr>
          <p:cNvSpPr>
            <a:spLocks noGrp="1"/>
          </p:cNvSpPr>
          <p:nvPr>
            <p:ph type="sldNum" sz="quarter" idx="5"/>
          </p:nvPr>
        </p:nvSpPr>
        <p:spPr/>
        <p:txBody>
          <a:bodyPr/>
          <a:lstStyle/>
          <a:p>
            <a:fld id="{7CFE81D9-0047-8747-AA42-9688A39835F2}" type="slidenum">
              <a:rPr lang="en-US" smtClean="0"/>
              <a:t>23</a:t>
            </a:fld>
            <a:endParaRPr lang="en-US"/>
          </a:p>
        </p:txBody>
      </p:sp>
    </p:spTree>
    <p:extLst>
      <p:ext uri="{BB962C8B-B14F-4D97-AF65-F5344CB8AC3E}">
        <p14:creationId xmlns:p14="http://schemas.microsoft.com/office/powerpoint/2010/main" val="2740481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7A8D0E-252E-4513-9903-DE187ABB14C2}" type="slidenum">
              <a:rPr lang="en-US" smtClean="0"/>
              <a:t>25</a:t>
            </a:fld>
            <a:endParaRPr lang="en-US"/>
          </a:p>
        </p:txBody>
      </p:sp>
    </p:spTree>
    <p:extLst>
      <p:ext uri="{BB962C8B-B14F-4D97-AF65-F5344CB8AC3E}">
        <p14:creationId xmlns:p14="http://schemas.microsoft.com/office/powerpoint/2010/main" val="686189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 to 180 days and 8 to 4 hours</a:t>
            </a:r>
          </a:p>
        </p:txBody>
      </p:sp>
      <p:sp>
        <p:nvSpPr>
          <p:cNvPr id="4" name="Slide Number Placeholder 3"/>
          <p:cNvSpPr>
            <a:spLocks noGrp="1"/>
          </p:cNvSpPr>
          <p:nvPr>
            <p:ph type="sldNum" sz="quarter" idx="5"/>
          </p:nvPr>
        </p:nvSpPr>
        <p:spPr/>
        <p:txBody>
          <a:bodyPr/>
          <a:lstStyle/>
          <a:p>
            <a:fld id="{7CFE81D9-0047-8747-AA42-9688A39835F2}" type="slidenum">
              <a:rPr lang="en-US" smtClean="0"/>
              <a:t>28</a:t>
            </a:fld>
            <a:endParaRPr lang="en-US"/>
          </a:p>
        </p:txBody>
      </p:sp>
    </p:spTree>
    <p:extLst>
      <p:ext uri="{BB962C8B-B14F-4D97-AF65-F5344CB8AC3E}">
        <p14:creationId xmlns:p14="http://schemas.microsoft.com/office/powerpoint/2010/main" val="2351210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FE81D9-0047-8747-AA42-9688A39835F2}" type="slidenum">
              <a:rPr lang="en-US" smtClean="0"/>
              <a:t>29</a:t>
            </a:fld>
            <a:endParaRPr lang="en-US"/>
          </a:p>
        </p:txBody>
      </p:sp>
    </p:spTree>
    <p:extLst>
      <p:ext uri="{BB962C8B-B14F-4D97-AF65-F5344CB8AC3E}">
        <p14:creationId xmlns:p14="http://schemas.microsoft.com/office/powerpoint/2010/main" val="3332636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practical point: managers almost never hear the acronym. They hear a surgery, a new baby, a parent in the hospital, or a deployment.</a:t>
            </a:r>
          </a:p>
          <a:p>
            <a:r>
              <a:rPr lang="en-US"/>
              <a:t>Give them one rule that is easy to remember — don't diagnose, don't deny, don't delay. Route it to HR the same day.</a:t>
            </a:r>
          </a:p>
          <a:p>
            <a:r>
              <a:rPr lang="en-US"/>
              <a:t>Watch for repeated absences tied to the same health issue; that can be a leave trigger even without a formal request.</a:t>
            </a:r>
          </a:p>
          <a:p>
            <a:r>
              <a:rPr lang="en-US"/>
              <a:t>Remind them the notice clock can start the moment an employee mentions a qualifying reason, so a delayed handoff costs the company time it cannot get back.</a:t>
            </a:r>
          </a:p>
          <a:p>
            <a:r>
              <a:rPr lang="en-US"/>
              <a:t>Suggest a one-page script and a single HR contact, refreshed annually.</a:t>
            </a:r>
          </a:p>
        </p:txBody>
      </p:sp>
      <p:sp>
        <p:nvSpPr>
          <p:cNvPr id="4" name="Slide Number Placeholder 3"/>
          <p:cNvSpPr>
            <a:spLocks noGrp="1"/>
          </p:cNvSpPr>
          <p:nvPr>
            <p:ph type="sldNum" sz="quarter" idx="5"/>
          </p:nvPr>
        </p:nvSpPr>
        <p:spPr/>
        <p:txBody>
          <a:bodyPr/>
          <a:lstStyle/>
          <a:p>
            <a:fld id="{7CFE81D9-0047-8747-AA42-9688A39835F2}" type="slidenum">
              <a:rPr lang="en-US" smtClean="0"/>
              <a:t>30</a:t>
            </a:fld>
            <a:endParaRPr lang="en-US"/>
          </a:p>
        </p:txBody>
      </p:sp>
    </p:spTree>
    <p:extLst>
      <p:ext uri="{BB962C8B-B14F-4D97-AF65-F5344CB8AC3E}">
        <p14:creationId xmlns:p14="http://schemas.microsoft.com/office/powerpoint/2010/main" val="3236821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7A8D0E-252E-4513-9903-DE187ABB14C2}" type="slidenum">
              <a:rPr lang="en-US" smtClean="0"/>
              <a:t>32</a:t>
            </a:fld>
            <a:endParaRPr lang="en-US"/>
          </a:p>
        </p:txBody>
      </p:sp>
    </p:spTree>
    <p:extLst>
      <p:ext uri="{BB962C8B-B14F-4D97-AF65-F5344CB8AC3E}">
        <p14:creationId xmlns:p14="http://schemas.microsoft.com/office/powerpoint/2010/main" val="3410256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491922-137A-45F3-8F7F-C633DB3C72EA}" type="slidenum">
              <a:rPr lang="en-US" smtClean="0"/>
              <a:pPr/>
              <a:t>43</a:t>
            </a:fld>
            <a:endParaRPr lang="en-US" dirty="0"/>
          </a:p>
        </p:txBody>
      </p:sp>
    </p:spTree>
    <p:extLst>
      <p:ext uri="{BB962C8B-B14F-4D97-AF65-F5344CB8AC3E}">
        <p14:creationId xmlns:p14="http://schemas.microsoft.com/office/powerpoint/2010/main" val="3663001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04159" rtl="0" eaLnBrk="1" fontAlgn="auto" latinLnBrk="0" hangingPunct="1">
              <a:lnSpc>
                <a:spcPct val="100000"/>
              </a:lnSpc>
              <a:spcBef>
                <a:spcPts val="0"/>
              </a:spcBef>
              <a:spcAft>
                <a:spcPts val="0"/>
              </a:spcAft>
              <a:buClrTx/>
              <a:buSzTx/>
              <a:buFontTx/>
              <a:buNone/>
              <a:tabLst/>
              <a:defRPr/>
            </a:pPr>
            <a:fld id="{0E7A8D0E-252E-4513-9903-DE187ABB14C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04159"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6623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3600">
                <a:latin typeface="Avenir Next" panose="020B0503020202020204" pitchFamily="34" charset="0"/>
              </a:defRPr>
            </a:lvl1pPr>
          </a:lstStyle>
          <a:p>
            <a:r>
              <a:rPr lang="en-US" dirty="0"/>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atin typeface="Avenir Next" panose="020B05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78ABE3C1-DBE1-495D-B57B-2849774B866A}" type="datetimeFigureOut">
              <a:rPr lang="en-US" dirty="0"/>
              <a:t>10/26/2026</a:t>
            </a:fld>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pic>
        <p:nvPicPr>
          <p:cNvPr id="12" name="Picture 11">
            <a:extLst>
              <a:ext uri="{FF2B5EF4-FFF2-40B4-BE49-F238E27FC236}">
                <a16:creationId xmlns:a16="http://schemas.microsoft.com/office/drawing/2014/main" id="{6B3F426B-5515-BB4B-3589-850F71C807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55345" y="2750336"/>
            <a:ext cx="2411936" cy="1355020"/>
          </a:xfrm>
          <a:prstGeom prst="rect">
            <a:avLst/>
          </a:prstGeom>
        </p:spPr>
      </p:pic>
    </p:spTree>
    <p:extLst>
      <p:ext uri="{BB962C8B-B14F-4D97-AF65-F5344CB8AC3E}">
        <p14:creationId xmlns:p14="http://schemas.microsoft.com/office/powerpoint/2010/main" val="2212872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lvl1pPr>
              <a:defRPr b="1">
                <a:latin typeface="Avenir Next" panose="020B0503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buClr>
                <a:srgbClr val="FBAE42"/>
              </a:buClr>
              <a:buFont typeface="Wingdings" panose="05000000000000000000" pitchFamily="2" charset="2"/>
              <a:buChar char="§"/>
              <a:defRPr sz="2000">
                <a:solidFill>
                  <a:schemeClr val="tx2">
                    <a:lumMod val="10000"/>
                  </a:schemeClr>
                </a:solidFill>
                <a:latin typeface="Avenir Next" panose="020B0503020202020204" pitchFamily="34" charset="0"/>
              </a:defRPr>
            </a:lvl1pPr>
            <a:lvl2pPr>
              <a:buClr>
                <a:srgbClr val="FBAE42"/>
              </a:buClr>
              <a:defRPr sz="1800">
                <a:solidFill>
                  <a:schemeClr val="tx2">
                    <a:lumMod val="10000"/>
                  </a:schemeClr>
                </a:solidFill>
                <a:latin typeface="Avenir Next" panose="020B0503020202020204" pitchFamily="34" charset="0"/>
              </a:defRPr>
            </a:lvl2pPr>
            <a:lvl3pPr>
              <a:buClr>
                <a:srgbClr val="FBAE42"/>
              </a:buClr>
              <a:buFont typeface="Courier New" panose="02070309020205020404" pitchFamily="49" charset="0"/>
              <a:buChar char="o"/>
              <a:defRPr sz="1600">
                <a:solidFill>
                  <a:schemeClr val="tx2">
                    <a:lumMod val="10000"/>
                  </a:schemeClr>
                </a:solidFill>
                <a:latin typeface="Avenir Next" panose="020B0503020202020204" pitchFamily="34" charset="0"/>
              </a:defRPr>
            </a:lvl3pPr>
            <a:lvl4pPr>
              <a:defRPr sz="1400">
                <a:solidFill>
                  <a:schemeClr val="tx2">
                    <a:lumMod val="10000"/>
                  </a:schemeClr>
                </a:solidFill>
                <a:latin typeface="Avenir Next" panose="020B0503020202020204" pitchFamily="34" charset="0"/>
              </a:defRPr>
            </a:lvl4pPr>
            <a:lvl5pPr>
              <a:defRPr sz="1400">
                <a:solidFill>
                  <a:schemeClr val="tx2">
                    <a:lumMod val="10000"/>
                  </a:schemeClr>
                </a:solidFill>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2DE42F4-6EEF-4EF7-8ED4-2208F0F89A08}" type="datetimeFigureOut">
              <a:rPr lang="en-US" dirty="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7" name="Picture 6">
            <a:extLst>
              <a:ext uri="{FF2B5EF4-FFF2-40B4-BE49-F238E27FC236}">
                <a16:creationId xmlns:a16="http://schemas.microsoft.com/office/drawing/2014/main" id="{15A07DCA-904D-0390-CD95-CDBC5537726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66557" y="766573"/>
            <a:ext cx="976826" cy="1090789"/>
          </a:xfrm>
          <a:prstGeom prst="rect">
            <a:avLst/>
          </a:prstGeom>
        </p:spPr>
      </p:pic>
    </p:spTree>
    <p:extLst>
      <p:ext uri="{BB962C8B-B14F-4D97-AF65-F5344CB8AC3E}">
        <p14:creationId xmlns:p14="http://schemas.microsoft.com/office/powerpoint/2010/main" val="2022164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latin typeface="Avenir Next" panose="020B0503020202020204" pitchFamily="34" charset="0"/>
            </a:endParaRPr>
          </a:p>
        </p:txBody>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2" y="2869895"/>
            <a:ext cx="9613860" cy="1090788"/>
          </a:xfrm>
        </p:spPr>
        <p:txBody>
          <a:bodyPr anchor="ctr">
            <a:normAutofit/>
          </a:bodyPr>
          <a:lstStyle>
            <a:lvl1pPr algn="r">
              <a:defRPr sz="3600">
                <a:latin typeface="Avenir Next" panose="020B0503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latin typeface="Avenir Next" panose="020B0503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pic>
        <p:nvPicPr>
          <p:cNvPr id="12" name="Picture 11">
            <a:extLst>
              <a:ext uri="{FF2B5EF4-FFF2-40B4-BE49-F238E27FC236}">
                <a16:creationId xmlns:a16="http://schemas.microsoft.com/office/drawing/2014/main" id="{72EE3EA8-762E-6C23-7BFD-860DAA41944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76191" y="2883605"/>
            <a:ext cx="976826" cy="1090789"/>
          </a:xfrm>
          <a:prstGeom prst="rect">
            <a:avLst/>
          </a:prstGeom>
        </p:spPr>
      </p:pic>
    </p:spTree>
    <p:extLst>
      <p:ext uri="{BB962C8B-B14F-4D97-AF65-F5344CB8AC3E}">
        <p14:creationId xmlns:p14="http://schemas.microsoft.com/office/powerpoint/2010/main" val="4109304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lvl1pPr>
              <a:defRPr>
                <a:latin typeface="Avenir Next" panose="020B0503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80320" y="2336873"/>
            <a:ext cx="4698358" cy="3599316"/>
          </a:xfrm>
        </p:spPr>
        <p:txBody>
          <a:bodyPr>
            <a:normAutofit/>
          </a:bodyPr>
          <a:lstStyle>
            <a:lvl1pPr>
              <a:buClr>
                <a:srgbClr val="FBAE42"/>
              </a:buClr>
              <a:buFont typeface="Wingdings" panose="05000000000000000000" pitchFamily="2" charset="2"/>
              <a:buChar char="§"/>
              <a:defRPr sz="2000">
                <a:solidFill>
                  <a:schemeClr val="tx2">
                    <a:lumMod val="10000"/>
                  </a:schemeClr>
                </a:solidFill>
                <a:latin typeface="Avenir Next" panose="020B0503020202020204" pitchFamily="34" charset="0"/>
              </a:defRPr>
            </a:lvl1pPr>
            <a:lvl2pPr>
              <a:buClr>
                <a:srgbClr val="FBAE42"/>
              </a:buClr>
              <a:defRPr sz="1800">
                <a:solidFill>
                  <a:schemeClr val="tx2">
                    <a:lumMod val="10000"/>
                  </a:schemeClr>
                </a:solidFill>
                <a:latin typeface="Avenir Next" panose="020B0503020202020204" pitchFamily="34" charset="0"/>
              </a:defRPr>
            </a:lvl2pPr>
            <a:lvl3pPr>
              <a:buClr>
                <a:srgbClr val="FBAE42"/>
              </a:buClr>
              <a:buFont typeface="Courier New" panose="02070309020205020404" pitchFamily="49" charset="0"/>
              <a:buChar char="o"/>
              <a:defRPr sz="1600">
                <a:solidFill>
                  <a:schemeClr val="tx2">
                    <a:lumMod val="10000"/>
                  </a:schemeClr>
                </a:solidFill>
                <a:latin typeface="Avenir Next" panose="020B0503020202020204" pitchFamily="34" charset="0"/>
              </a:defRPr>
            </a:lvl3pPr>
            <a:lvl4pPr>
              <a:buClr>
                <a:srgbClr val="FBAE42"/>
              </a:buClr>
              <a:buFont typeface="Wingdings" panose="05000000000000000000" pitchFamily="2" charset="2"/>
              <a:buChar char="q"/>
              <a:defRPr sz="1400">
                <a:solidFill>
                  <a:schemeClr val="tx2">
                    <a:lumMod val="10000"/>
                  </a:schemeClr>
                </a:solidFill>
                <a:latin typeface="Avenir Next" panose="020B0503020202020204" pitchFamily="34" charset="0"/>
              </a:defRPr>
            </a:lvl4pPr>
            <a:lvl5pPr>
              <a:defRPr sz="1400">
                <a:solidFill>
                  <a:schemeClr val="tx2">
                    <a:lumMod val="10000"/>
                  </a:schemeClr>
                </a:solidFill>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594123" y="2336873"/>
            <a:ext cx="4700058" cy="3599316"/>
          </a:xfrm>
        </p:spPr>
        <p:txBody>
          <a:bodyPr>
            <a:normAutofit/>
          </a:bodyPr>
          <a:lstStyle>
            <a:lvl1pPr>
              <a:buClr>
                <a:srgbClr val="FBAE42"/>
              </a:buClr>
              <a:buFont typeface="Wingdings" panose="05000000000000000000" pitchFamily="2" charset="2"/>
              <a:buChar char="§"/>
              <a:defRPr sz="2000">
                <a:solidFill>
                  <a:schemeClr val="tx2">
                    <a:lumMod val="10000"/>
                  </a:schemeClr>
                </a:solidFill>
                <a:latin typeface="Avenir Next" panose="020B0503020202020204" pitchFamily="34" charset="0"/>
              </a:defRPr>
            </a:lvl1pPr>
            <a:lvl2pPr>
              <a:buClr>
                <a:srgbClr val="FBAE42"/>
              </a:buClr>
              <a:defRPr sz="1800">
                <a:solidFill>
                  <a:schemeClr val="tx2">
                    <a:lumMod val="10000"/>
                  </a:schemeClr>
                </a:solidFill>
                <a:latin typeface="Avenir Next" panose="020B0503020202020204" pitchFamily="34" charset="0"/>
              </a:defRPr>
            </a:lvl2pPr>
            <a:lvl3pPr>
              <a:buClr>
                <a:srgbClr val="FBAE42"/>
              </a:buClr>
              <a:buFont typeface="Courier New" panose="02070309020205020404" pitchFamily="49" charset="0"/>
              <a:buChar char="o"/>
              <a:defRPr sz="1600">
                <a:solidFill>
                  <a:schemeClr val="tx2">
                    <a:lumMod val="10000"/>
                  </a:schemeClr>
                </a:solidFill>
                <a:latin typeface="Avenir Next" panose="020B0503020202020204" pitchFamily="34" charset="0"/>
              </a:defRPr>
            </a:lvl3pPr>
            <a:lvl4pPr>
              <a:buClr>
                <a:srgbClr val="FBAE42"/>
              </a:buClr>
              <a:buFont typeface="Wingdings" panose="05000000000000000000" pitchFamily="2" charset="2"/>
              <a:buChar char="q"/>
              <a:defRPr sz="1400">
                <a:solidFill>
                  <a:schemeClr val="tx2">
                    <a:lumMod val="10000"/>
                  </a:schemeClr>
                </a:solidFill>
                <a:latin typeface="Avenir Next" panose="020B0503020202020204" pitchFamily="34" charset="0"/>
              </a:defRPr>
            </a:lvl4pPr>
            <a:lvl5pPr>
              <a:defRPr sz="1400">
                <a:solidFill>
                  <a:schemeClr val="tx2">
                    <a:lumMod val="10000"/>
                  </a:schemeClr>
                </a:solidFill>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E5A6C69-6797-4E8A-BF37-F2C3751466E9}"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pic>
        <p:nvPicPr>
          <p:cNvPr id="12" name="Picture 11">
            <a:extLst>
              <a:ext uri="{FF2B5EF4-FFF2-40B4-BE49-F238E27FC236}">
                <a16:creationId xmlns:a16="http://schemas.microsoft.com/office/drawing/2014/main" id="{6ED6FBCC-F451-4912-6056-A9EF17984BE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66557" y="766573"/>
            <a:ext cx="976826" cy="1090789"/>
          </a:xfrm>
          <a:prstGeom prst="rect">
            <a:avLst/>
          </a:prstGeom>
        </p:spPr>
      </p:pic>
    </p:spTree>
    <p:extLst>
      <p:ext uri="{BB962C8B-B14F-4D97-AF65-F5344CB8AC3E}">
        <p14:creationId xmlns:p14="http://schemas.microsoft.com/office/powerpoint/2010/main" val="1253313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19" y="753229"/>
            <a:ext cx="9613863" cy="1080937"/>
          </a:xfrm>
        </p:spPr>
        <p:txBody>
          <a:bodyPr/>
          <a:lstStyle>
            <a:lvl1pPr>
              <a:defRPr>
                <a:latin typeface="Avenir Next" panose="020B0503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906350" y="2336873"/>
            <a:ext cx="4472327" cy="693135"/>
          </a:xfrm>
        </p:spPr>
        <p:txBody>
          <a:bodyPr anchor="b">
            <a:noAutofit/>
          </a:bodyPr>
          <a:lstStyle>
            <a:lvl1pPr marL="0" indent="0">
              <a:buNone/>
              <a:defRPr sz="2000" b="1">
                <a:solidFill>
                  <a:schemeClr val="tx2">
                    <a:lumMod val="10000"/>
                  </a:schemeClr>
                </a:solidFill>
                <a:latin typeface="Avenir Next" panose="020B05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0322" y="3030008"/>
            <a:ext cx="4698355" cy="2906179"/>
          </a:xfrm>
        </p:spPr>
        <p:txBody>
          <a:bodyPr>
            <a:normAutofit/>
          </a:bodyPr>
          <a:lstStyle>
            <a:lvl1pPr>
              <a:defRPr sz="2000">
                <a:solidFill>
                  <a:schemeClr val="tx2">
                    <a:lumMod val="10000"/>
                  </a:schemeClr>
                </a:solidFill>
                <a:latin typeface="Avenir Next" panose="020B0503020202020204" pitchFamily="34" charset="0"/>
              </a:defRPr>
            </a:lvl1pPr>
            <a:lvl2pPr>
              <a:defRPr sz="1800">
                <a:solidFill>
                  <a:schemeClr val="tx2">
                    <a:lumMod val="10000"/>
                  </a:schemeClr>
                </a:solidFill>
                <a:latin typeface="Avenir Next" panose="020B0503020202020204" pitchFamily="34" charset="0"/>
              </a:defRPr>
            </a:lvl2pPr>
            <a:lvl3pPr>
              <a:defRPr sz="1600">
                <a:solidFill>
                  <a:schemeClr val="tx2">
                    <a:lumMod val="10000"/>
                  </a:schemeClr>
                </a:solidFill>
                <a:latin typeface="Avenir Next" panose="020B0503020202020204" pitchFamily="34" charset="0"/>
              </a:defRPr>
            </a:lvl3pPr>
            <a:lvl4pPr>
              <a:defRPr sz="1400">
                <a:solidFill>
                  <a:schemeClr val="tx2">
                    <a:lumMod val="10000"/>
                  </a:schemeClr>
                </a:solidFill>
                <a:latin typeface="Avenir Next" panose="020B0503020202020204" pitchFamily="34" charset="0"/>
              </a:defRPr>
            </a:lvl4pPr>
            <a:lvl5pPr>
              <a:defRPr sz="1400">
                <a:solidFill>
                  <a:schemeClr val="tx2">
                    <a:lumMod val="10000"/>
                  </a:schemeClr>
                </a:solidFill>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820154" y="2336873"/>
            <a:ext cx="4474028" cy="692076"/>
          </a:xfrm>
        </p:spPr>
        <p:txBody>
          <a:bodyPr anchor="b">
            <a:noAutofit/>
          </a:bodyPr>
          <a:lstStyle>
            <a:lvl1pPr marL="0" indent="0">
              <a:buNone/>
              <a:defRPr sz="2000" b="1">
                <a:solidFill>
                  <a:schemeClr val="tx2">
                    <a:lumMod val="10000"/>
                  </a:schemeClr>
                </a:solidFill>
                <a:latin typeface="Avenir Next" panose="020B05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594123" y="3030008"/>
            <a:ext cx="4700059" cy="2906179"/>
          </a:xfrm>
        </p:spPr>
        <p:txBody>
          <a:bodyPr>
            <a:normAutofit/>
          </a:bodyPr>
          <a:lstStyle>
            <a:lvl1pPr>
              <a:defRPr sz="2000">
                <a:solidFill>
                  <a:schemeClr val="tx2">
                    <a:lumMod val="10000"/>
                  </a:schemeClr>
                </a:solidFill>
                <a:latin typeface="Avenir Next" panose="020B0503020202020204" pitchFamily="34" charset="0"/>
              </a:defRPr>
            </a:lvl1pPr>
            <a:lvl2pPr>
              <a:defRPr sz="1800">
                <a:solidFill>
                  <a:schemeClr val="tx2">
                    <a:lumMod val="10000"/>
                  </a:schemeClr>
                </a:solidFill>
                <a:latin typeface="Avenir Next" panose="020B0503020202020204" pitchFamily="34" charset="0"/>
              </a:defRPr>
            </a:lvl2pPr>
            <a:lvl3pPr>
              <a:defRPr sz="1600">
                <a:solidFill>
                  <a:schemeClr val="tx2">
                    <a:lumMod val="10000"/>
                  </a:schemeClr>
                </a:solidFill>
                <a:latin typeface="Avenir Next" panose="020B0503020202020204" pitchFamily="34" charset="0"/>
              </a:defRPr>
            </a:lvl3pPr>
            <a:lvl4pPr>
              <a:defRPr sz="1400">
                <a:solidFill>
                  <a:schemeClr val="tx2">
                    <a:lumMod val="10000"/>
                  </a:schemeClr>
                </a:solidFill>
                <a:latin typeface="Avenir Next" panose="020B0503020202020204" pitchFamily="34" charset="0"/>
              </a:defRPr>
            </a:lvl4pPr>
            <a:lvl5pPr>
              <a:defRPr sz="1400">
                <a:solidFill>
                  <a:schemeClr val="tx2">
                    <a:lumMod val="10000"/>
                  </a:schemeClr>
                </a:solidFill>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D82014A1-A632-4878-A0D3-F52BA7563730}" type="datetimeFigureOut">
              <a:rPr lang="en-US" dirty="0"/>
              <a:t>10/26/2026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pic>
        <p:nvPicPr>
          <p:cNvPr id="15" name="Picture 14">
            <a:extLst>
              <a:ext uri="{FF2B5EF4-FFF2-40B4-BE49-F238E27FC236}">
                <a16:creationId xmlns:a16="http://schemas.microsoft.com/office/drawing/2014/main" id="{E37489D0-22EA-2E07-3058-53C21FD3E51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66557" y="766573"/>
            <a:ext cx="976826" cy="1090789"/>
          </a:xfrm>
          <a:prstGeom prst="rect">
            <a:avLst/>
          </a:prstGeom>
        </p:spPr>
      </p:pic>
    </p:spTree>
    <p:extLst>
      <p:ext uri="{BB962C8B-B14F-4D97-AF65-F5344CB8AC3E}">
        <p14:creationId xmlns:p14="http://schemas.microsoft.com/office/powerpoint/2010/main" val="2850547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lvl1pPr>
              <a:defRPr>
                <a:latin typeface="Avenir Next" panose="020B0503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CE99F462-093F-4566-844B-4C71F2739DA5}" type="datetimeFigureOut">
              <a:rPr lang="en-US" dirty="0"/>
              <a:t>10/26/2026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pic>
        <p:nvPicPr>
          <p:cNvPr id="11" name="Picture 10">
            <a:extLst>
              <a:ext uri="{FF2B5EF4-FFF2-40B4-BE49-F238E27FC236}">
                <a16:creationId xmlns:a16="http://schemas.microsoft.com/office/drawing/2014/main" id="{C7DB4367-FEF0-B26D-73FF-89B4B912681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66557" y="766573"/>
            <a:ext cx="976826" cy="1090789"/>
          </a:xfrm>
          <a:prstGeom prst="rect">
            <a:avLst/>
          </a:prstGeom>
        </p:spPr>
      </p:pic>
    </p:spTree>
    <p:extLst>
      <p:ext uri="{BB962C8B-B14F-4D97-AF65-F5344CB8AC3E}">
        <p14:creationId xmlns:p14="http://schemas.microsoft.com/office/powerpoint/2010/main" val="3863767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3D24A7AC-904D-4781-85BA-7D10C17ED021}" type="datetimeFigureOut">
              <a:rPr lang="en-US" dirty="0"/>
              <a:t>10/26/2026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
        <p:nvSpPr>
          <p:cNvPr id="7" name="Rectangle 6">
            <a:extLst>
              <a:ext uri="{FF2B5EF4-FFF2-40B4-BE49-F238E27FC236}">
                <a16:creationId xmlns:a16="http://schemas.microsoft.com/office/drawing/2014/main" id="{B5F9DC30-3339-2632-59FC-511539AD9895}"/>
              </a:ext>
            </a:extLst>
          </p:cNvPr>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9" name="Picture 8">
            <a:extLst>
              <a:ext uri="{FF2B5EF4-FFF2-40B4-BE49-F238E27FC236}">
                <a16:creationId xmlns:a16="http://schemas.microsoft.com/office/drawing/2014/main" id="{2157B02A-321F-3004-D0DB-929BFE4F46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66557" y="766573"/>
            <a:ext cx="976826" cy="1090789"/>
          </a:xfrm>
          <a:prstGeom prst="rect">
            <a:avLst/>
          </a:prstGeom>
        </p:spPr>
      </p:pic>
    </p:spTree>
    <p:extLst>
      <p:ext uri="{BB962C8B-B14F-4D97-AF65-F5344CB8AC3E}">
        <p14:creationId xmlns:p14="http://schemas.microsoft.com/office/powerpoint/2010/main" val="1765372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atin typeface="Avenir Next" panose="020B0503020202020204" pitchFamily="34" charset="0"/>
              </a:defRPr>
            </a:lvl1pPr>
          </a:lstStyle>
          <a:p>
            <a:r>
              <a:rPr lang="en-US" dirty="0"/>
              <a:t>Click to edit Master title style</a:t>
            </a:r>
          </a:p>
        </p:txBody>
      </p:sp>
      <p:sp>
        <p:nvSpPr>
          <p:cNvPr id="3" name="Content Placeholder 2"/>
          <p:cNvSpPr>
            <a:spLocks noGrp="1"/>
          </p:cNvSpPr>
          <p:nvPr>
            <p:ph idx="1"/>
          </p:nvPr>
        </p:nvSpPr>
        <p:spPr>
          <a:xfrm>
            <a:off x="4685846" y="2336873"/>
            <a:ext cx="5608336" cy="3599313"/>
          </a:xfrm>
        </p:spPr>
        <p:txBody>
          <a:bodyPr>
            <a:normAutofit/>
          </a:bodyPr>
          <a:lstStyle>
            <a:lvl1pPr>
              <a:defRPr sz="2000">
                <a:solidFill>
                  <a:schemeClr val="tx2">
                    <a:lumMod val="10000"/>
                  </a:schemeClr>
                </a:solidFill>
                <a:latin typeface="Avenir Next" panose="020B0503020202020204" pitchFamily="34" charset="0"/>
              </a:defRPr>
            </a:lvl1pPr>
            <a:lvl2pPr>
              <a:defRPr sz="1800">
                <a:solidFill>
                  <a:schemeClr val="tx2">
                    <a:lumMod val="10000"/>
                  </a:schemeClr>
                </a:solidFill>
                <a:latin typeface="Avenir Next" panose="020B0503020202020204" pitchFamily="34" charset="0"/>
              </a:defRPr>
            </a:lvl2pPr>
            <a:lvl3pPr>
              <a:defRPr sz="1600">
                <a:solidFill>
                  <a:schemeClr val="tx2">
                    <a:lumMod val="10000"/>
                  </a:schemeClr>
                </a:solidFill>
                <a:latin typeface="Avenir Next" panose="020B0503020202020204" pitchFamily="34" charset="0"/>
              </a:defRPr>
            </a:lvl3pPr>
            <a:lvl4pPr>
              <a:defRPr sz="1400">
                <a:solidFill>
                  <a:schemeClr val="tx2">
                    <a:lumMod val="10000"/>
                  </a:schemeClr>
                </a:solidFill>
                <a:latin typeface="Avenir Next" panose="020B0503020202020204" pitchFamily="34" charset="0"/>
              </a:defRPr>
            </a:lvl4pPr>
            <a:lvl5pPr>
              <a:defRPr sz="1400">
                <a:solidFill>
                  <a:schemeClr val="tx2">
                    <a:lumMod val="10000"/>
                  </a:schemeClr>
                </a:solidFill>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solidFill>
                  <a:schemeClr val="tx2">
                    <a:lumMod val="10000"/>
                  </a:schemeClr>
                </a:solidFill>
                <a:latin typeface="Avenir Next" panose="020B0503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pic>
        <p:nvPicPr>
          <p:cNvPr id="13" name="Picture 12">
            <a:extLst>
              <a:ext uri="{FF2B5EF4-FFF2-40B4-BE49-F238E27FC236}">
                <a16:creationId xmlns:a16="http://schemas.microsoft.com/office/drawing/2014/main" id="{A725F638-8B53-752F-4074-8C9F8DEA8C6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66557" y="766573"/>
            <a:ext cx="976826" cy="1090789"/>
          </a:xfrm>
          <a:prstGeom prst="rect">
            <a:avLst/>
          </a:prstGeom>
        </p:spPr>
      </p:pic>
    </p:spTree>
    <p:extLst>
      <p:ext uri="{BB962C8B-B14F-4D97-AF65-F5344CB8AC3E}">
        <p14:creationId xmlns:p14="http://schemas.microsoft.com/office/powerpoint/2010/main" val="4000501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atin typeface="Avenir Next" panose="020B0503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2" name="Rectangle 11">
            <a:extLst>
              <a:ext uri="{FF2B5EF4-FFF2-40B4-BE49-F238E27FC236}">
                <a16:creationId xmlns:a16="http://schemas.microsoft.com/office/drawing/2014/main" id="{6E620913-C25B-42E1-B046-8BFD5C8769C8}"/>
              </a:ext>
            </a:extLst>
          </p:cNvPr>
          <p:cNvSpPr/>
          <p:nvPr userDrawn="1"/>
        </p:nvSpPr>
        <p:spPr>
          <a:xfrm>
            <a:off x="3175"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Picture 13">
            <a:extLst>
              <a:ext uri="{FF2B5EF4-FFF2-40B4-BE49-F238E27FC236}">
                <a16:creationId xmlns:a16="http://schemas.microsoft.com/office/drawing/2014/main" id="{98A587A0-07EA-18EA-3262-5BBE1B4041C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66557" y="766573"/>
            <a:ext cx="976826" cy="1090789"/>
          </a:xfrm>
          <a:prstGeom prst="rect">
            <a:avLst/>
          </a:prstGeom>
        </p:spPr>
      </p:pic>
    </p:spTree>
    <p:extLst>
      <p:ext uri="{BB962C8B-B14F-4D97-AF65-F5344CB8AC3E}">
        <p14:creationId xmlns:p14="http://schemas.microsoft.com/office/powerpoint/2010/main" val="3633931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pic>
        <p:nvPicPr>
          <p:cNvPr id="12" name="Picture 11">
            <a:extLst>
              <a:ext uri="{FF2B5EF4-FFF2-40B4-BE49-F238E27FC236}">
                <a16:creationId xmlns:a16="http://schemas.microsoft.com/office/drawing/2014/main" id="{A2FF831D-B886-4018-02C0-4CE513C6C51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76194" y="4701127"/>
            <a:ext cx="976826" cy="1090789"/>
          </a:xfrm>
          <a:prstGeom prst="rect">
            <a:avLst/>
          </a:prstGeom>
        </p:spPr>
      </p:pic>
    </p:spTree>
    <p:extLst>
      <p:ext uri="{BB962C8B-B14F-4D97-AF65-F5344CB8AC3E}">
        <p14:creationId xmlns:p14="http://schemas.microsoft.com/office/powerpoint/2010/main" val="4022595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pic>
        <p:nvPicPr>
          <p:cNvPr id="3" name="Picture 2">
            <a:extLst>
              <a:ext uri="{FF2B5EF4-FFF2-40B4-BE49-F238E27FC236}">
                <a16:creationId xmlns:a16="http://schemas.microsoft.com/office/drawing/2014/main" id="{1FCCD8CC-A748-9120-0D18-BBAC29400A3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76194" y="4701127"/>
            <a:ext cx="976826" cy="1090789"/>
          </a:xfrm>
          <a:prstGeom prst="rect">
            <a:avLst/>
          </a:prstGeom>
        </p:spPr>
      </p:pic>
    </p:spTree>
    <p:extLst>
      <p:ext uri="{BB962C8B-B14F-4D97-AF65-F5344CB8AC3E}">
        <p14:creationId xmlns:p14="http://schemas.microsoft.com/office/powerpoint/2010/main" val="3212437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pic>
        <p:nvPicPr>
          <p:cNvPr id="3" name="Picture 2">
            <a:extLst>
              <a:ext uri="{FF2B5EF4-FFF2-40B4-BE49-F238E27FC236}">
                <a16:creationId xmlns:a16="http://schemas.microsoft.com/office/drawing/2014/main" id="{CCE4313A-2ABF-53B2-059A-5575E8233812}"/>
              </a:ext>
            </a:extLst>
          </p:cNvPr>
          <p:cNvPicPr>
            <a:picLocks noChangeAspect="1"/>
          </p:cNvPicPr>
          <p:nvPr userDrawn="1"/>
        </p:nvPicPr>
        <p:blipFill>
          <a:blip r:embed="rId4"/>
          <a:stretch>
            <a:fillRect/>
          </a:stretch>
        </p:blipFill>
        <p:spPr>
          <a:xfrm>
            <a:off x="10878266" y="4736805"/>
            <a:ext cx="975445" cy="1091279"/>
          </a:xfrm>
          <a:prstGeom prst="rect">
            <a:avLst/>
          </a:prstGeom>
        </p:spPr>
      </p:pic>
    </p:spTree>
    <p:extLst>
      <p:ext uri="{BB962C8B-B14F-4D97-AF65-F5344CB8AC3E}">
        <p14:creationId xmlns:p14="http://schemas.microsoft.com/office/powerpoint/2010/main" val="1481800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pic>
        <p:nvPicPr>
          <p:cNvPr id="3" name="Picture 2">
            <a:extLst>
              <a:ext uri="{FF2B5EF4-FFF2-40B4-BE49-F238E27FC236}">
                <a16:creationId xmlns:a16="http://schemas.microsoft.com/office/drawing/2014/main" id="{6E8CB89A-3D0F-148B-6675-69F58C8959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18117" y="4701127"/>
            <a:ext cx="976826" cy="1090789"/>
          </a:xfrm>
          <a:prstGeom prst="rect">
            <a:avLst/>
          </a:prstGeom>
        </p:spPr>
      </p:pic>
    </p:spTree>
    <p:extLst>
      <p:ext uri="{BB962C8B-B14F-4D97-AF65-F5344CB8AC3E}">
        <p14:creationId xmlns:p14="http://schemas.microsoft.com/office/powerpoint/2010/main" val="686701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10/26/2026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pic>
        <p:nvPicPr>
          <p:cNvPr id="2" name="Picture 1">
            <a:extLst>
              <a:ext uri="{FF2B5EF4-FFF2-40B4-BE49-F238E27FC236}">
                <a16:creationId xmlns:a16="http://schemas.microsoft.com/office/drawing/2014/main" id="{A544545B-CA0D-9290-EA80-F6AE7C47FBF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76194" y="742739"/>
            <a:ext cx="976826" cy="1090789"/>
          </a:xfrm>
          <a:prstGeom prst="rect">
            <a:avLst/>
          </a:prstGeom>
        </p:spPr>
      </p:pic>
    </p:spTree>
    <p:extLst>
      <p:ext uri="{BB962C8B-B14F-4D97-AF65-F5344CB8AC3E}">
        <p14:creationId xmlns:p14="http://schemas.microsoft.com/office/powerpoint/2010/main" val="442342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10/26/2026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pic>
        <p:nvPicPr>
          <p:cNvPr id="2" name="Picture 1">
            <a:extLst>
              <a:ext uri="{FF2B5EF4-FFF2-40B4-BE49-F238E27FC236}">
                <a16:creationId xmlns:a16="http://schemas.microsoft.com/office/drawing/2014/main" id="{795157B3-151B-E317-ABCE-8C09B2ADF20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76194" y="734284"/>
            <a:ext cx="976826" cy="1090789"/>
          </a:xfrm>
          <a:prstGeom prst="rect">
            <a:avLst/>
          </a:prstGeom>
        </p:spPr>
      </p:pic>
    </p:spTree>
    <p:extLst>
      <p:ext uri="{BB962C8B-B14F-4D97-AF65-F5344CB8AC3E}">
        <p14:creationId xmlns:p14="http://schemas.microsoft.com/office/powerpoint/2010/main" val="2833302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11" name="Picture 10">
            <a:extLst>
              <a:ext uri="{FF2B5EF4-FFF2-40B4-BE49-F238E27FC236}">
                <a16:creationId xmlns:a16="http://schemas.microsoft.com/office/drawing/2014/main" id="{B730E128-2FF0-14F4-37F4-A1050DEB3C5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67155" y="726178"/>
            <a:ext cx="1016451" cy="1135037"/>
          </a:xfrm>
          <a:prstGeom prst="rect">
            <a:avLst/>
          </a:prstGeom>
        </p:spPr>
      </p:pic>
    </p:spTree>
    <p:extLst>
      <p:ext uri="{BB962C8B-B14F-4D97-AF65-F5344CB8AC3E}">
        <p14:creationId xmlns:p14="http://schemas.microsoft.com/office/powerpoint/2010/main" val="3450099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10/26/2026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6491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normAutofit/>
          </a:bodyPr>
          <a:lstStyle>
            <a:lvl1pPr>
              <a:defRPr sz="3600">
                <a:latin typeface="Avenir Next" panose="020B0503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097279" y="1845734"/>
            <a:ext cx="4937760" cy="4023360"/>
          </a:xfrm>
        </p:spPr>
        <p:txBody>
          <a:bodyPr/>
          <a:lstStyle>
            <a:lvl1pPr marL="342900" indent="-342900">
              <a:buFont typeface="Wingdings" panose="05000000000000000000" pitchFamily="2" charset="2"/>
              <a:buChar char="n"/>
              <a:defRPr>
                <a:latin typeface="Avenir Next" panose="020B0503020202020204" pitchFamily="34" charset="0"/>
              </a:defRPr>
            </a:lvl1pPr>
            <a:lvl2pPr marL="486918" indent="-285750">
              <a:buSzPct val="80000"/>
              <a:buFont typeface="Wingdings" panose="05000000000000000000" pitchFamily="2" charset="2"/>
              <a:buChar char="l"/>
              <a:defRPr>
                <a:latin typeface="Avenir Next" panose="020B0503020202020204" pitchFamily="34" charset="0"/>
              </a:defRPr>
            </a:lvl2pPr>
            <a:lvl3pPr marL="669798" indent="-285750">
              <a:buSzPct val="75000"/>
              <a:buFont typeface="Wingdings" panose="05000000000000000000" pitchFamily="2" charset="2"/>
              <a:buChar char="q"/>
              <a:defRPr>
                <a:latin typeface="Avenir Next" panose="020B0503020202020204" pitchFamily="34" charset="0"/>
              </a:defRPr>
            </a:lvl3pPr>
            <a:lvl4pPr marL="852678" indent="-285750">
              <a:buFont typeface="Courier New" panose="02070309020205020404" pitchFamily="49" charset="0"/>
              <a:buChar char="o"/>
              <a:defRPr>
                <a:latin typeface="Avenir Next" panose="020B0503020202020204" pitchFamily="34" charset="0"/>
              </a:defRPr>
            </a:lvl4pPr>
            <a:lvl5pPr marL="1035558" indent="-285750">
              <a:buFont typeface="Wingdings" panose="05000000000000000000" pitchFamily="2" charset="2"/>
              <a:buChar char="§"/>
              <a:defRPr>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4889" y="66792"/>
            <a:ext cx="846438" cy="945189"/>
          </a:xfrm>
          <a:prstGeom prst="rect">
            <a:avLst/>
          </a:prstGeom>
        </p:spPr>
      </p:pic>
      <p:sp>
        <p:nvSpPr>
          <p:cNvPr id="7" name="Content Placeholder 2"/>
          <p:cNvSpPr>
            <a:spLocks noGrp="1"/>
          </p:cNvSpPr>
          <p:nvPr>
            <p:ph sz="half" idx="10"/>
          </p:nvPr>
        </p:nvSpPr>
        <p:spPr>
          <a:xfrm>
            <a:off x="6277129" y="1845734"/>
            <a:ext cx="4937760" cy="4023360"/>
          </a:xfrm>
        </p:spPr>
        <p:txBody>
          <a:bodyPr/>
          <a:lstStyle>
            <a:lvl1pPr marL="342900" indent="-342900">
              <a:buFont typeface="Wingdings" panose="05000000000000000000" pitchFamily="2" charset="2"/>
              <a:buChar char="n"/>
              <a:defRPr>
                <a:latin typeface="Avenir Next" panose="020B0503020202020204" pitchFamily="34" charset="0"/>
              </a:defRPr>
            </a:lvl1pPr>
            <a:lvl2pPr marL="486918" indent="-285750">
              <a:buSzPct val="80000"/>
              <a:buFont typeface="Wingdings" panose="05000000000000000000" pitchFamily="2" charset="2"/>
              <a:buChar char="l"/>
              <a:defRPr>
                <a:latin typeface="Avenir Next" panose="020B0503020202020204" pitchFamily="34" charset="0"/>
              </a:defRPr>
            </a:lvl2pPr>
            <a:lvl3pPr marL="669798" indent="-285750">
              <a:buSzPct val="75000"/>
              <a:buFont typeface="Wingdings" panose="05000000000000000000" pitchFamily="2" charset="2"/>
              <a:buChar char="q"/>
              <a:defRPr>
                <a:latin typeface="Avenir Next" panose="020B0503020202020204" pitchFamily="34" charset="0"/>
              </a:defRPr>
            </a:lvl3pPr>
            <a:lvl4pPr marL="852678" indent="-285750">
              <a:buFont typeface="Courier New" panose="02070309020205020404" pitchFamily="49" charset="0"/>
              <a:buChar char="o"/>
              <a:defRPr>
                <a:latin typeface="Avenir Next" panose="020B0503020202020204" pitchFamily="34" charset="0"/>
              </a:defRPr>
            </a:lvl4pPr>
            <a:lvl5pPr marL="1035558" indent="-285750">
              <a:buFont typeface="Wingdings" panose="05000000000000000000" pitchFamily="2" charset="2"/>
              <a:buChar char="§"/>
              <a:defRPr>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69676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0">
              <a:schemeClr val="tx1"/>
            </a:gs>
            <a:gs pos="100000">
              <a:srgbClr val="FBAE42"/>
            </a:gs>
          </a:gsLst>
          <a:lin ang="2520000" scaled="0"/>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10/26/2026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
        <p:nvSpPr>
          <p:cNvPr id="8" name="Rectangle 7">
            <a:extLst>
              <a:ext uri="{FF2B5EF4-FFF2-40B4-BE49-F238E27FC236}">
                <a16:creationId xmlns:a16="http://schemas.microsoft.com/office/drawing/2014/main" id="{786CE7BD-2C9F-AF66-9C78-2F7188CF8374}"/>
              </a:ext>
            </a:extLst>
          </p:cNvPr>
          <p:cNvSpPr/>
          <p:nvPr userDrawn="1"/>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313254792"/>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pptuniverse.com/templates/team-work-powerpoint-presentation-ppt/"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creativefabrica.com/product/red-disclaimer-sign-badge-icon-vector-7/"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womenshealthmag.com/life/a28400844/questions-that-make-you-thin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ar.inspiredpencil.com/pictures-2023/employee-expectations-from-company"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allpapercave.com/medical-equipment-wallpaper"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rawpixel.com/search/medicine"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qaqooking.wiki/all/how-to/one-to-one-meeting-with-employee"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aihr.com/blog/one-on-one-meeting-template/"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onnecteam.com/how-to-call-in-sick/"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vecteezy.com/free-vector/group-discussion"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www.freepik.com/premium-vector/happy-transition-from-work-vacation-happy-businessmen-workplace-holidays-escape-from-office-work-summer-travel-beach-resort-relax-beach-vector-cartoon-flat-concept_137535374.htm"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sunlife.com/us/en/employers/products-and-services/paid-family-medical-leave/washington/"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fity.club/lists/suggestions/public-documents/"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freepngimg.com/png/10817-calendar-transparent"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thresholdmrkting.com/blogs/pressroom/the-truth-about-job-security-and-how-to-actually-achieve-i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carreersupport.com/what-are-employee-relations-scenario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aihr.com/blog/interview-training-for-hiring-manager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note.com/kind_godwit9507/n/n2c3e012ccb26?hl=en"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room.thepolishtelegraph.co.uk/what-is-a-reasonable-accommodation/" TargetMode="External"/><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ar.inspiredpencil.com/pictures-2023/one-on-one-meetings-with-students" TargetMode="External"/><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allpapers.com/hd-medical"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clipart-library.com/clipart/picture-for-communication-32024.html"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calamp.com/blog/capacity-management/" TargetMode="Externa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smartanlegen.de/meet-the-hr-team-meet-our-team-office-of-human-resources/" TargetMode="External"/><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dreamstime.com/things-to-remember-handwritten-reminder-note-red-background-white-sticky-stuck-image338156362" TargetMode="External"/><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davron.net/top-3-questions-to-ask-at-the-end-of-every-interview/"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vecteezy.com/vector-art/8749439-vector-illustration-of-a-communication-concept-the-word-communication-with-colorful-dialog-speech-bubb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When Employees Are Unable to Come to Work</a:t>
            </a:r>
          </a:p>
        </p:txBody>
      </p:sp>
      <p:sp>
        <p:nvSpPr>
          <p:cNvPr id="3" name="Subtitle 2"/>
          <p:cNvSpPr>
            <a:spLocks noGrp="1"/>
          </p:cNvSpPr>
          <p:nvPr>
            <p:ph type="subTitle" idx="1"/>
          </p:nvPr>
        </p:nvSpPr>
        <p:spPr>
          <a:xfrm>
            <a:off x="680322" y="4394038"/>
            <a:ext cx="8144134" cy="1588923"/>
          </a:xfrm>
        </p:spPr>
        <p:txBody>
          <a:bodyPr>
            <a:normAutofit/>
          </a:bodyPr>
          <a:lstStyle/>
          <a:p>
            <a:pPr algn="l"/>
            <a:r>
              <a:rPr lang="en-US" dirty="0">
                <a:solidFill>
                  <a:schemeClr val="tx2">
                    <a:lumMod val="10000"/>
                  </a:schemeClr>
                </a:solidFill>
              </a:rPr>
              <a:t>Presented by: </a:t>
            </a:r>
          </a:p>
          <a:p>
            <a:pPr algn="l"/>
            <a:r>
              <a:rPr lang="en-US" dirty="0">
                <a:solidFill>
                  <a:schemeClr val="tx2">
                    <a:lumMod val="10000"/>
                  </a:schemeClr>
                </a:solidFill>
              </a:rPr>
              <a:t>Sylvia Washington, SPHR</a:t>
            </a:r>
          </a:p>
          <a:p>
            <a:pPr algn="l"/>
            <a:r>
              <a:rPr lang="en-US" dirty="0">
                <a:solidFill>
                  <a:schemeClr val="tx2">
                    <a:lumMod val="10000"/>
                  </a:schemeClr>
                </a:solidFill>
              </a:rPr>
              <a:t>ALL THINGS HR, LLC</a:t>
            </a:r>
          </a:p>
          <a:p>
            <a:pPr algn="l"/>
            <a:r>
              <a:rPr lang="en-US" dirty="0">
                <a:solidFill>
                  <a:schemeClr val="tx2">
                    <a:lumMod val="10000"/>
                  </a:schemeClr>
                </a:solidFill>
              </a:rPr>
              <a:t>October 28, 2026</a:t>
            </a:r>
          </a:p>
        </p:txBody>
      </p:sp>
    </p:spTree>
    <p:extLst>
      <p:ext uri="{BB962C8B-B14F-4D97-AF65-F5344CB8AC3E}">
        <p14:creationId xmlns:p14="http://schemas.microsoft.com/office/powerpoint/2010/main" val="1064108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3520" y="977566"/>
            <a:ext cx="6578568" cy="751488"/>
          </a:xfrm>
          <a:prstGeom prst="rect">
            <a:avLst/>
          </a:prstGeom>
        </p:spPr>
        <p:txBody>
          <a:bodyPr vert="horz" wrap="square" lIns="0" tIns="12700" rIns="0" bIns="0" rtlCol="0">
            <a:spAutoFit/>
          </a:bodyPr>
          <a:lstStyle/>
          <a:p>
            <a:pPr marL="12700">
              <a:lnSpc>
                <a:spcPct val="100000"/>
              </a:lnSpc>
              <a:spcBef>
                <a:spcPts val="100"/>
              </a:spcBef>
            </a:pPr>
            <a:r>
              <a:rPr sz="4800" b="1" dirty="0">
                <a:latin typeface="Avenir Next" panose="020B0503020202020204" pitchFamily="34" charset="0"/>
              </a:rPr>
              <a:t>Your</a:t>
            </a:r>
            <a:r>
              <a:rPr sz="4800" b="1" spc="-250" dirty="0">
                <a:latin typeface="Avenir Next" panose="020B0503020202020204" pitchFamily="34" charset="0"/>
              </a:rPr>
              <a:t> </a:t>
            </a:r>
            <a:r>
              <a:rPr sz="4800" b="1" spc="-45" dirty="0">
                <a:latin typeface="Avenir Next" panose="020B0503020202020204" pitchFamily="34" charset="0"/>
              </a:rPr>
              <a:t>Presenter</a:t>
            </a:r>
            <a:r>
              <a:rPr sz="4800" b="1" spc="-254" dirty="0">
                <a:latin typeface="Avenir Next" panose="020B0503020202020204" pitchFamily="34" charset="0"/>
              </a:rPr>
              <a:t> </a:t>
            </a:r>
            <a:r>
              <a:rPr sz="4800" b="1" spc="-10" dirty="0">
                <a:latin typeface="Avenir Next" panose="020B0503020202020204" pitchFamily="34" charset="0"/>
              </a:rPr>
              <a:t>Today</a:t>
            </a:r>
            <a:endParaRPr sz="4800" b="1" dirty="0">
              <a:latin typeface="Avenir Next" panose="020B0503020202020204" pitchFamily="34" charset="0"/>
            </a:endParaRPr>
          </a:p>
        </p:txBody>
      </p:sp>
      <p:sp>
        <p:nvSpPr>
          <p:cNvPr id="6" name="object 4">
            <a:extLst>
              <a:ext uri="{FF2B5EF4-FFF2-40B4-BE49-F238E27FC236}">
                <a16:creationId xmlns:a16="http://schemas.microsoft.com/office/drawing/2014/main" id="{4F94FAA0-4793-E129-BDE0-408CB5F6A520}"/>
              </a:ext>
            </a:extLst>
          </p:cNvPr>
          <p:cNvSpPr txBox="1"/>
          <p:nvPr/>
        </p:nvSpPr>
        <p:spPr>
          <a:xfrm>
            <a:off x="3988464" y="5128947"/>
            <a:ext cx="4215070" cy="579646"/>
          </a:xfrm>
          <a:prstGeom prst="rect">
            <a:avLst/>
          </a:prstGeom>
        </p:spPr>
        <p:txBody>
          <a:bodyPr vert="horz" wrap="square" lIns="0" tIns="12700" rIns="0" bIns="0" rtlCol="0">
            <a:spAutoFit/>
          </a:bodyPr>
          <a:lstStyle/>
          <a:p>
            <a:pPr marL="228600" marR="5080" lvl="0" indent="-216535" algn="ctr" defTabSz="914400" rtl="0" eaLnBrk="1" fontAlgn="auto" latinLnBrk="0" hangingPunct="1">
              <a:lnSpc>
                <a:spcPct val="100000"/>
              </a:lnSpc>
              <a:spcBef>
                <a:spcPts val="100"/>
              </a:spcBef>
              <a:spcAft>
                <a:spcPts val="0"/>
              </a:spcAft>
              <a:buClrTx/>
              <a:buSzTx/>
              <a:buFontTx/>
              <a:buNone/>
              <a:tabLst/>
              <a:defRPr/>
            </a:pPr>
            <a:r>
              <a:rPr kumimoji="0" lang="en-US" sz="1800" b="1" i="0" u="none" strike="noStrike" kern="0" cap="none" spc="0" normalizeH="0" baseline="0" noProof="0" dirty="0">
                <a:ln>
                  <a:noFill/>
                </a:ln>
                <a:solidFill>
                  <a:srgbClr val="E7E6E6">
                    <a:lumMod val="10000"/>
                  </a:srgbClr>
                </a:solidFill>
                <a:effectLst/>
                <a:uLnTx/>
                <a:uFillTx/>
                <a:latin typeface="Avenir Next"/>
                <a:ea typeface="+mn-ea"/>
                <a:cs typeface="Avenir Next"/>
              </a:rPr>
              <a:t>Sylvia Washington, SPHR</a:t>
            </a:r>
          </a:p>
          <a:p>
            <a:pPr marL="228600" marR="5080" lvl="0" indent="-216535" algn="ctr" defTabSz="914400" rtl="0" eaLnBrk="1" fontAlgn="auto" latinLnBrk="0" hangingPunct="1">
              <a:lnSpc>
                <a:spcPct val="100000"/>
              </a:lnSpc>
              <a:spcBef>
                <a:spcPts val="100"/>
              </a:spcBef>
              <a:spcAft>
                <a:spcPts val="0"/>
              </a:spcAft>
              <a:buClrTx/>
              <a:buSzTx/>
              <a:buFontTx/>
              <a:buNone/>
              <a:tabLst/>
              <a:defRPr/>
            </a:pPr>
            <a:r>
              <a:rPr kumimoji="0" lang="en-US" sz="1800" b="1" i="0" u="none" strike="noStrike" kern="0" cap="none" spc="0" normalizeH="0" baseline="0" noProof="0" dirty="0">
                <a:ln>
                  <a:noFill/>
                </a:ln>
                <a:solidFill>
                  <a:srgbClr val="E7E6E6">
                    <a:lumMod val="10000"/>
                  </a:srgbClr>
                </a:solidFill>
                <a:effectLst/>
                <a:uLnTx/>
                <a:uFillTx/>
                <a:latin typeface="Avenir Next"/>
                <a:ea typeface="+mn-ea"/>
                <a:cs typeface="Avenir Next"/>
              </a:rPr>
              <a:t>Sr HR Consultant | Team Lead</a:t>
            </a:r>
          </a:p>
        </p:txBody>
      </p:sp>
      <p:pic>
        <p:nvPicPr>
          <p:cNvPr id="4" name="Picture 3">
            <a:extLst>
              <a:ext uri="{FF2B5EF4-FFF2-40B4-BE49-F238E27FC236}">
                <a16:creationId xmlns:a16="http://schemas.microsoft.com/office/drawing/2014/main" id="{70A99438-0B31-76E3-600E-7816AFF5192F}"/>
              </a:ext>
            </a:extLst>
          </p:cNvPr>
          <p:cNvPicPr>
            <a:picLocks noChangeAspect="1"/>
          </p:cNvPicPr>
          <p:nvPr/>
        </p:nvPicPr>
        <p:blipFill>
          <a:blip r:embed="rId2"/>
          <a:stretch>
            <a:fillRect/>
          </a:stretch>
        </p:blipFill>
        <p:spPr>
          <a:xfrm>
            <a:off x="4596394" y="2056304"/>
            <a:ext cx="2999210" cy="299921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A7828-28B6-9F00-861A-B7A313CC8C2D}"/>
              </a:ext>
            </a:extLst>
          </p:cNvPr>
          <p:cNvSpPr>
            <a:spLocks noGrp="1"/>
          </p:cNvSpPr>
          <p:nvPr>
            <p:ph type="title"/>
          </p:nvPr>
        </p:nvSpPr>
        <p:spPr/>
        <p:txBody>
          <a:bodyPr/>
          <a:lstStyle/>
          <a:p>
            <a:r>
              <a:rPr lang="en-US" dirty="0">
                <a:solidFill>
                  <a:schemeClr val="accent1"/>
                </a:solidFill>
              </a:rPr>
              <a:t>A Little Bit About All Things HR, LLC </a:t>
            </a:r>
          </a:p>
        </p:txBody>
      </p:sp>
      <p:pic>
        <p:nvPicPr>
          <p:cNvPr id="4" name="Content Placeholder 3">
            <a:extLst>
              <a:ext uri="{FF2B5EF4-FFF2-40B4-BE49-F238E27FC236}">
                <a16:creationId xmlns:a16="http://schemas.microsoft.com/office/drawing/2014/main" id="{B10B12F0-C8FE-FE49-CAEC-8B4028C7B7C9}"/>
              </a:ext>
            </a:extLst>
          </p:cNvPr>
          <p:cNvPicPr>
            <a:picLocks noGrp="1" noChangeAspect="1"/>
          </p:cNvPicPr>
          <p:nvPr>
            <p:ph idx="1"/>
          </p:nvPr>
        </p:nvPicPr>
        <p:blipFill>
          <a:blip r:embed="rId2"/>
          <a:stretch>
            <a:fillRect/>
          </a:stretch>
        </p:blipFill>
        <p:spPr>
          <a:xfrm>
            <a:off x="195485" y="2578632"/>
            <a:ext cx="2857500" cy="2857500"/>
          </a:xfrm>
          <a:prstGeom prst="rect">
            <a:avLst/>
          </a:prstGeom>
        </p:spPr>
      </p:pic>
      <p:sp>
        <p:nvSpPr>
          <p:cNvPr id="6" name="TextBox 5">
            <a:extLst>
              <a:ext uri="{FF2B5EF4-FFF2-40B4-BE49-F238E27FC236}">
                <a16:creationId xmlns:a16="http://schemas.microsoft.com/office/drawing/2014/main" id="{E4A8A70F-1A1D-DBED-1105-93E07D8F3BE9}"/>
              </a:ext>
            </a:extLst>
          </p:cNvPr>
          <p:cNvSpPr txBox="1"/>
          <p:nvPr/>
        </p:nvSpPr>
        <p:spPr>
          <a:xfrm>
            <a:off x="3265714" y="1975338"/>
            <a:ext cx="8490857" cy="4524315"/>
          </a:xfrm>
          <a:prstGeom prst="rect">
            <a:avLst/>
          </a:prstGeom>
          <a:noFill/>
        </p:spPr>
        <p:txBody>
          <a:bodyPr wrap="square">
            <a:spAutoFit/>
          </a:bodyPr>
          <a:lstStyle/>
          <a:p>
            <a:r>
              <a:rPr lang="en-US" dirty="0">
                <a:solidFill>
                  <a:schemeClr val="tx2">
                    <a:lumMod val="10000"/>
                  </a:schemeClr>
                </a:solidFill>
                <a:latin typeface="Avenir Next" panose="020B0503020202020204" pitchFamily="34" charset="0"/>
              </a:rPr>
              <a:t>Our highly skilled team of Human Resource professionals and practitioners bring over 100 years of combined HR expertise and flexibility allowing us to adapt to your environment and help keep you in compliance so you can stay focused on your business and your customers.  Our services include: </a:t>
            </a:r>
          </a:p>
          <a:p>
            <a:endParaRPr lang="en-US" dirty="0">
              <a:solidFill>
                <a:schemeClr val="tx2">
                  <a:lumMod val="10000"/>
                </a:schemeClr>
              </a:solidFill>
              <a:latin typeface="Avenir Next" panose="020B0503020202020204" pitchFamily="34" charset="0"/>
            </a:endParaRP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Outsourced Human Resources</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Benefits and Leave Administration</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Compensation </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Employee Relations/Performance Management</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Compliance</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Recruiting </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Safety and Risk Management</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Training</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Employee Handbooks </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Payroll Services</a:t>
            </a:r>
          </a:p>
          <a:p>
            <a:pPr marL="285750" indent="-285750">
              <a:buClr>
                <a:schemeClr val="accent2"/>
              </a:buClr>
              <a:buSzPct val="120000"/>
              <a:buFont typeface="Wingdings" panose="05000000000000000000" pitchFamily="2" charset="2"/>
              <a:buChar char="§"/>
            </a:pPr>
            <a:r>
              <a:rPr lang="en-US" dirty="0">
                <a:solidFill>
                  <a:schemeClr val="tx2">
                    <a:lumMod val="10000"/>
                  </a:schemeClr>
                </a:solidFill>
                <a:latin typeface="Avenir Next" panose="020B0503020202020204" pitchFamily="34" charset="0"/>
              </a:rPr>
              <a:t>Investigation Services</a:t>
            </a:r>
          </a:p>
        </p:txBody>
      </p:sp>
    </p:spTree>
    <p:extLst>
      <p:ext uri="{BB962C8B-B14F-4D97-AF65-F5344CB8AC3E}">
        <p14:creationId xmlns:p14="http://schemas.microsoft.com/office/powerpoint/2010/main" val="2710635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FF966-821D-9614-9CAA-4B616BE15D07}"/>
              </a:ext>
            </a:extLst>
          </p:cNvPr>
          <p:cNvSpPr>
            <a:spLocks noGrp="1"/>
          </p:cNvSpPr>
          <p:nvPr>
            <p:ph type="title"/>
          </p:nvPr>
        </p:nvSpPr>
        <p:spPr/>
        <p:txBody>
          <a:bodyPr/>
          <a:lstStyle/>
          <a:p>
            <a:r>
              <a:rPr lang="en-US" dirty="0"/>
              <a:t>What are we covering today?</a:t>
            </a:r>
          </a:p>
        </p:txBody>
      </p:sp>
      <p:sp>
        <p:nvSpPr>
          <p:cNvPr id="3" name="Content Placeholder 2">
            <a:extLst>
              <a:ext uri="{FF2B5EF4-FFF2-40B4-BE49-F238E27FC236}">
                <a16:creationId xmlns:a16="http://schemas.microsoft.com/office/drawing/2014/main" id="{9F079B3B-48BB-A583-F6F4-650945B55884}"/>
              </a:ext>
            </a:extLst>
          </p:cNvPr>
          <p:cNvSpPr>
            <a:spLocks noGrp="1"/>
          </p:cNvSpPr>
          <p:nvPr>
            <p:ph idx="1"/>
          </p:nvPr>
        </p:nvSpPr>
        <p:spPr>
          <a:xfrm>
            <a:off x="680321" y="2161258"/>
            <a:ext cx="5415679" cy="4082095"/>
          </a:xfrm>
        </p:spPr>
        <p:txBody>
          <a:bodyPr/>
          <a:lstStyle/>
          <a:p>
            <a:r>
              <a:rPr lang="en-US" dirty="0">
                <a:solidFill>
                  <a:srgbClr val="000000"/>
                </a:solidFill>
                <a:ea typeface="Arial" pitchFamily="34" charset="-122"/>
                <a:cs typeface="Arial" pitchFamily="34" charset="-120"/>
              </a:rPr>
              <a:t>How to respond appropriately to employee call-outs</a:t>
            </a:r>
            <a:endParaRPr lang="en-US" dirty="0"/>
          </a:p>
          <a:p>
            <a:r>
              <a:rPr lang="en-US" dirty="0">
                <a:solidFill>
                  <a:srgbClr val="000000"/>
                </a:solidFill>
                <a:ea typeface="Arial" pitchFamily="34" charset="-122"/>
                <a:cs typeface="Arial" pitchFamily="34" charset="-120"/>
              </a:rPr>
              <a:t>Communicating attendance expectations</a:t>
            </a:r>
            <a:endParaRPr lang="en-US" dirty="0"/>
          </a:p>
          <a:p>
            <a:r>
              <a:rPr lang="en-US" dirty="0">
                <a:solidFill>
                  <a:srgbClr val="000000"/>
                </a:solidFill>
                <a:ea typeface="Arial" pitchFamily="34" charset="-122"/>
                <a:cs typeface="Arial" pitchFamily="34" charset="-120"/>
              </a:rPr>
              <a:t>How to recognize a potentially protected absence</a:t>
            </a:r>
            <a:endParaRPr lang="en-US" dirty="0"/>
          </a:p>
          <a:p>
            <a:r>
              <a:rPr lang="en-US" dirty="0">
                <a:solidFill>
                  <a:srgbClr val="000000"/>
                </a:solidFill>
                <a:ea typeface="Arial" pitchFamily="34" charset="-122"/>
                <a:cs typeface="Arial" pitchFamily="34" charset="-120"/>
              </a:rPr>
              <a:t>Documenting absences objectively</a:t>
            </a:r>
            <a:endParaRPr lang="en-US" dirty="0"/>
          </a:p>
          <a:p>
            <a:r>
              <a:rPr lang="en-US" dirty="0">
                <a:solidFill>
                  <a:srgbClr val="000000"/>
                </a:solidFill>
                <a:ea typeface="Arial" pitchFamily="34" charset="-122"/>
                <a:cs typeface="Arial" pitchFamily="34" charset="-120"/>
              </a:rPr>
              <a:t>Addressing attendance patterns consistently</a:t>
            </a:r>
            <a:endParaRPr lang="en-US" dirty="0"/>
          </a:p>
          <a:p>
            <a:r>
              <a:rPr lang="en-US" dirty="0">
                <a:solidFill>
                  <a:srgbClr val="000000"/>
                </a:solidFill>
                <a:ea typeface="Arial" pitchFamily="34" charset="-122"/>
                <a:cs typeface="Arial" pitchFamily="34" charset="-120"/>
              </a:rPr>
              <a:t>When to involve Human Resources or your Employment Attorney</a:t>
            </a:r>
            <a:endParaRPr lang="en-US" dirty="0"/>
          </a:p>
        </p:txBody>
      </p:sp>
      <p:pic>
        <p:nvPicPr>
          <p:cNvPr id="5" name="Picture 4">
            <a:extLst>
              <a:ext uri="{FF2B5EF4-FFF2-40B4-BE49-F238E27FC236}">
                <a16:creationId xmlns:a16="http://schemas.microsoft.com/office/drawing/2014/main" id="{4E11831F-B100-3408-9D72-3BDFBBF162C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355" t="18626"/>
          <a:stretch>
            <a:fillRect/>
          </a:stretch>
        </p:blipFill>
        <p:spPr>
          <a:xfrm>
            <a:off x="7110265" y="2627868"/>
            <a:ext cx="4401414" cy="29348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01990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35A3E6-DC05-6108-6272-82D619ADCD45}"/>
              </a:ext>
            </a:extLst>
          </p:cNvPr>
          <p:cNvSpPr txBox="1"/>
          <p:nvPr/>
        </p:nvSpPr>
        <p:spPr>
          <a:xfrm>
            <a:off x="5511360" y="1217240"/>
            <a:ext cx="5122993" cy="4423519"/>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
                <a:srgbClr val="FBAE42"/>
              </a:buClr>
              <a:buSzPct val="100000"/>
              <a:buFont typeface="Calibri" panose="020F0502020204030204" pitchFamily="34" charset="0"/>
              <a:buNone/>
              <a:tabLst/>
              <a:defRPr/>
            </a:pPr>
            <a:r>
              <a:rPr kumimoji="0" lang="en-US" sz="2600" b="0" i="1" u="none" strike="noStrike" kern="1200" cap="none" spc="0" normalizeH="0" baseline="0" noProof="0">
                <a:ln>
                  <a:noFill/>
                </a:ln>
                <a:solidFill>
                  <a:schemeClr val="tx2">
                    <a:lumMod val="10000"/>
                  </a:schemeClr>
                </a:solidFill>
                <a:effectLst/>
                <a:uLnTx/>
                <a:uFillTx/>
                <a:latin typeface="Avenir Next"/>
                <a:ea typeface="+mn-ea"/>
                <a:cs typeface="+mn-cs"/>
              </a:rPr>
              <a:t>All Things HR is staffed by non-attorney HR professionals. Responses by ATHR are necessarily limited by the facts that you have provided; later more detailed discussions may lead to different suggestions. ATHR does not provide legal advice. Please consult directly with your attorney if you are in need of legal counsel.</a:t>
            </a:r>
          </a:p>
        </p:txBody>
      </p:sp>
      <p:pic>
        <p:nvPicPr>
          <p:cNvPr id="9" name="Picture 8" descr="A red background with exclamation marks&#10;&#10;Description automatically generated">
            <a:extLst>
              <a:ext uri="{FF2B5EF4-FFF2-40B4-BE49-F238E27FC236}">
                <a16:creationId xmlns:a16="http://schemas.microsoft.com/office/drawing/2014/main" id="{CE4F85D9-A12B-C6D8-F6DE-E660CCFFFACE}"/>
              </a:ext>
            </a:extLst>
          </p:cNvPr>
          <p:cNvPicPr>
            <a:picLocks noChangeAspect="1"/>
          </p:cNvPicPr>
          <p:nvPr/>
        </p:nvPicPr>
        <p:blipFill>
          <a:blip r:embed="rId2">
            <a:extLst>
              <a:ext uri="{837473B0-CC2E-450A-ABE3-18F120FF3D39}">
                <a1611:picAttrSrcUrl xmlns:a1611="http://schemas.microsoft.com/office/drawing/2016/11/main" r:id="rId3"/>
              </a:ext>
            </a:extLst>
          </a:blip>
          <a:srcRect l="3878" r="4319"/>
          <a:stretch/>
        </p:blipFill>
        <p:spPr>
          <a:xfrm>
            <a:off x="504719" y="1870363"/>
            <a:ext cx="4292640" cy="31172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9670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896588"/>
            <a:ext cx="4028245" cy="735698"/>
          </a:xfrm>
        </p:spPr>
        <p:txBody>
          <a:bodyPr anchor="b">
            <a:normAutofit/>
          </a:bodyPr>
          <a:lstStyle/>
          <a:p>
            <a:r>
              <a:rPr lang="en-US" b="1">
                <a:latin typeface="Avenir Next" panose="020B0503020202020204" pitchFamily="34" charset="0"/>
              </a:rPr>
              <a:t>Have Questions? </a:t>
            </a:r>
          </a:p>
        </p:txBody>
      </p:sp>
      <p:sp>
        <p:nvSpPr>
          <p:cNvPr id="3" name="Content Placeholder 2"/>
          <p:cNvSpPr>
            <a:spLocks noGrp="1"/>
          </p:cNvSpPr>
          <p:nvPr>
            <p:ph sz="half" idx="1"/>
          </p:nvPr>
        </p:nvSpPr>
        <p:spPr>
          <a:xfrm>
            <a:off x="680321" y="2279183"/>
            <a:ext cx="10174285" cy="689236"/>
          </a:xfrm>
        </p:spPr>
        <p:txBody>
          <a:bodyPr>
            <a:normAutofit/>
          </a:bodyPr>
          <a:lstStyle/>
          <a:p>
            <a:pPr marL="0" indent="0">
              <a:buNone/>
            </a:pPr>
            <a:r>
              <a:rPr lang="en-US" dirty="0">
                <a:solidFill>
                  <a:schemeClr val="tx2">
                    <a:lumMod val="10000"/>
                  </a:schemeClr>
                </a:solidFill>
                <a:latin typeface="Avenir Next" panose="020B0503020202020204" pitchFamily="34" charset="0"/>
              </a:rPr>
              <a:t>Please submit all your questions or comments through the “Questions” function on your Zoom menu screen. </a:t>
            </a:r>
          </a:p>
        </p:txBody>
      </p:sp>
      <p:pic>
        <p:nvPicPr>
          <p:cNvPr id="5" name="Picture 4" descr="A group of tags with question marks and light bulb&#10;&#10;Description automatically generated">
            <a:extLst>
              <a:ext uri="{FF2B5EF4-FFF2-40B4-BE49-F238E27FC236}">
                <a16:creationId xmlns:a16="http://schemas.microsoft.com/office/drawing/2014/main" id="{9E3C59ED-1F98-F703-205C-21F4315A15A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076027" y="3069699"/>
            <a:ext cx="6039946" cy="30350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5746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B5CC3-4FA6-2305-30FC-FC6CEE05F0AD}"/>
              </a:ext>
            </a:extLst>
          </p:cNvPr>
          <p:cNvSpPr>
            <a:spLocks noGrp="1"/>
          </p:cNvSpPr>
          <p:nvPr>
            <p:ph type="title"/>
          </p:nvPr>
        </p:nvSpPr>
        <p:spPr/>
        <p:txBody>
          <a:bodyPr/>
          <a:lstStyle/>
          <a:p>
            <a:r>
              <a:rPr lang="en-US" dirty="0"/>
              <a:t>Why employee may miss work</a:t>
            </a:r>
          </a:p>
        </p:txBody>
      </p:sp>
      <p:sp>
        <p:nvSpPr>
          <p:cNvPr id="4" name="Content Placeholder 3">
            <a:extLst>
              <a:ext uri="{FF2B5EF4-FFF2-40B4-BE49-F238E27FC236}">
                <a16:creationId xmlns:a16="http://schemas.microsoft.com/office/drawing/2014/main" id="{EFEA8DCC-2EEC-0A25-C007-570E245D133D}"/>
              </a:ext>
            </a:extLst>
          </p:cNvPr>
          <p:cNvSpPr>
            <a:spLocks noGrp="1"/>
          </p:cNvSpPr>
          <p:nvPr>
            <p:ph idx="1"/>
          </p:nvPr>
        </p:nvSpPr>
        <p:spPr>
          <a:xfrm>
            <a:off x="680321" y="2336873"/>
            <a:ext cx="5036193" cy="3082915"/>
          </a:xfrm>
        </p:spPr>
        <p:txBody>
          <a:bodyPr/>
          <a:lstStyle/>
          <a:p>
            <a:r>
              <a:rPr lang="en-US" dirty="0">
                <a:solidFill>
                  <a:srgbClr val="000000"/>
                </a:solidFill>
                <a:ea typeface="Arial" pitchFamily="34" charset="-122"/>
                <a:cs typeface="Arial" pitchFamily="34" charset="-120"/>
              </a:rPr>
              <a:t>Personal illness or injury</a:t>
            </a:r>
            <a:endParaRPr lang="en-US" dirty="0"/>
          </a:p>
          <a:p>
            <a:r>
              <a:rPr lang="en-US" dirty="0">
                <a:solidFill>
                  <a:srgbClr val="000000"/>
                </a:solidFill>
                <a:ea typeface="Arial" pitchFamily="34" charset="-122"/>
                <a:cs typeface="Arial" pitchFamily="34" charset="-120"/>
              </a:rPr>
              <a:t>Family illness or caregiving responsibilities</a:t>
            </a:r>
            <a:endParaRPr lang="en-US" dirty="0"/>
          </a:p>
          <a:p>
            <a:r>
              <a:rPr lang="en-US" dirty="0">
                <a:solidFill>
                  <a:srgbClr val="000000"/>
                </a:solidFill>
                <a:ea typeface="Arial" pitchFamily="34" charset="-122"/>
                <a:cs typeface="Arial" pitchFamily="34" charset="-120"/>
              </a:rPr>
              <a:t>Medical appointments</a:t>
            </a:r>
            <a:endParaRPr lang="en-US" dirty="0"/>
          </a:p>
          <a:p>
            <a:r>
              <a:rPr lang="en-US" dirty="0">
                <a:solidFill>
                  <a:srgbClr val="000000"/>
                </a:solidFill>
                <a:ea typeface="Arial" pitchFamily="34" charset="-122"/>
                <a:cs typeface="Arial" pitchFamily="34" charset="-120"/>
              </a:rPr>
              <a:t>Transportation problems</a:t>
            </a:r>
            <a:endParaRPr lang="en-US" dirty="0"/>
          </a:p>
          <a:p>
            <a:r>
              <a:rPr lang="en-US" dirty="0">
                <a:solidFill>
                  <a:srgbClr val="000000"/>
                </a:solidFill>
                <a:ea typeface="Arial" pitchFamily="34" charset="-122"/>
                <a:cs typeface="Arial" pitchFamily="34" charset="-120"/>
              </a:rPr>
              <a:t>Childcare disruptions</a:t>
            </a:r>
            <a:endParaRPr lang="en-US" dirty="0"/>
          </a:p>
          <a:p>
            <a:r>
              <a:rPr lang="en-US" dirty="0">
                <a:solidFill>
                  <a:srgbClr val="000000"/>
                </a:solidFill>
                <a:ea typeface="Arial" pitchFamily="34" charset="-122"/>
                <a:cs typeface="Arial" pitchFamily="34" charset="-120"/>
              </a:rPr>
              <a:t>Severe weather or unsafe travel</a:t>
            </a:r>
            <a:endParaRPr lang="en-US" dirty="0"/>
          </a:p>
        </p:txBody>
      </p:sp>
      <p:sp>
        <p:nvSpPr>
          <p:cNvPr id="5" name="Content Placeholder 4">
            <a:extLst>
              <a:ext uri="{FF2B5EF4-FFF2-40B4-BE49-F238E27FC236}">
                <a16:creationId xmlns:a16="http://schemas.microsoft.com/office/drawing/2014/main" id="{2F35BF5E-6FCF-FBA7-8D22-B032DBB9BE9D}"/>
              </a:ext>
            </a:extLst>
          </p:cNvPr>
          <p:cNvSpPr>
            <a:spLocks noGrp="1"/>
          </p:cNvSpPr>
          <p:nvPr>
            <p:ph sz="half" idx="4294967295"/>
          </p:nvPr>
        </p:nvSpPr>
        <p:spPr>
          <a:xfrm>
            <a:off x="6096000" y="2336874"/>
            <a:ext cx="4937125" cy="2998136"/>
          </a:xfrm>
        </p:spPr>
        <p:txBody>
          <a:bodyPr>
            <a:normAutofit/>
          </a:bodyPr>
          <a:lstStyle/>
          <a:p>
            <a:pPr>
              <a:buClr>
                <a:srgbClr val="FBAE42"/>
              </a:buClr>
              <a:buFont typeface="Wingdings" panose="05000000000000000000" pitchFamily="2" charset="2"/>
              <a:buChar char="§"/>
            </a:pPr>
            <a:r>
              <a:rPr lang="en-US" sz="2000" dirty="0">
                <a:solidFill>
                  <a:srgbClr val="000000"/>
                </a:solidFill>
                <a:latin typeface="Avenir Next" panose="020B0503020202020204" pitchFamily="34" charset="0"/>
                <a:ea typeface="Arial" pitchFamily="34" charset="-122"/>
                <a:cs typeface="Arial" pitchFamily="34" charset="-120"/>
              </a:rPr>
              <a:t>Personal or family emergencies</a:t>
            </a:r>
            <a:endParaRPr lang="en-US" sz="2000" dirty="0">
              <a:latin typeface="Avenir Next" panose="020B0503020202020204" pitchFamily="34" charset="0"/>
            </a:endParaRPr>
          </a:p>
          <a:p>
            <a:pPr>
              <a:buClr>
                <a:srgbClr val="FBAE42"/>
              </a:buClr>
              <a:buFont typeface="Wingdings" panose="05000000000000000000" pitchFamily="2" charset="2"/>
              <a:buChar char="§"/>
            </a:pPr>
            <a:r>
              <a:rPr lang="en-US" sz="2000" dirty="0">
                <a:solidFill>
                  <a:srgbClr val="000000"/>
                </a:solidFill>
                <a:latin typeface="Avenir Next" panose="020B0503020202020204" pitchFamily="34" charset="0"/>
                <a:ea typeface="Arial" pitchFamily="34" charset="-122"/>
                <a:cs typeface="Arial" pitchFamily="34" charset="-120"/>
              </a:rPr>
              <a:t>Workplace injuries</a:t>
            </a:r>
            <a:endParaRPr lang="en-US" sz="2000" dirty="0">
              <a:latin typeface="Avenir Next" panose="020B0503020202020204" pitchFamily="34" charset="0"/>
            </a:endParaRPr>
          </a:p>
          <a:p>
            <a:pPr>
              <a:buClr>
                <a:srgbClr val="FBAE42"/>
              </a:buClr>
              <a:buFont typeface="Wingdings" panose="05000000000000000000" pitchFamily="2" charset="2"/>
              <a:buChar char="§"/>
            </a:pPr>
            <a:r>
              <a:rPr lang="en-US" sz="2000" dirty="0">
                <a:solidFill>
                  <a:srgbClr val="000000"/>
                </a:solidFill>
                <a:latin typeface="Avenir Next" panose="020B0503020202020204" pitchFamily="34" charset="0"/>
                <a:ea typeface="Arial" pitchFamily="34" charset="-122"/>
                <a:cs typeface="Arial" pitchFamily="34" charset="-120"/>
              </a:rPr>
              <a:t>Jury duty or military obligations</a:t>
            </a:r>
            <a:endParaRPr lang="en-US" sz="2000" dirty="0">
              <a:latin typeface="Avenir Next" panose="020B0503020202020204" pitchFamily="34" charset="0"/>
            </a:endParaRPr>
          </a:p>
          <a:p>
            <a:pPr>
              <a:buClr>
                <a:srgbClr val="FBAE42"/>
              </a:buClr>
              <a:buFont typeface="Wingdings" panose="05000000000000000000" pitchFamily="2" charset="2"/>
              <a:buChar char="§"/>
            </a:pPr>
            <a:r>
              <a:rPr lang="en-US" sz="2000" dirty="0">
                <a:solidFill>
                  <a:srgbClr val="000000"/>
                </a:solidFill>
                <a:latin typeface="Avenir Next" panose="020B0503020202020204" pitchFamily="34" charset="0"/>
                <a:ea typeface="Arial" pitchFamily="34" charset="-122"/>
                <a:cs typeface="Arial" pitchFamily="34" charset="-120"/>
              </a:rPr>
              <a:t>A need for extended leave or accommodation</a:t>
            </a:r>
            <a:endParaRPr lang="en-US" sz="2000" dirty="0">
              <a:latin typeface="Avenir Next" panose="020B0503020202020204" pitchFamily="34" charset="0"/>
            </a:endParaRPr>
          </a:p>
          <a:p>
            <a:pPr>
              <a:buClr>
                <a:srgbClr val="FBAE42"/>
              </a:buClr>
              <a:buFont typeface="Wingdings" panose="05000000000000000000" pitchFamily="2" charset="2"/>
              <a:buChar char="§"/>
            </a:pPr>
            <a:endParaRPr lang="en-US" sz="2000" dirty="0">
              <a:latin typeface="Avenir Next" panose="020B0503020202020204" pitchFamily="34" charset="0"/>
            </a:endParaRPr>
          </a:p>
        </p:txBody>
      </p:sp>
    </p:spTree>
    <p:extLst>
      <p:ext uri="{BB962C8B-B14F-4D97-AF65-F5344CB8AC3E}">
        <p14:creationId xmlns:p14="http://schemas.microsoft.com/office/powerpoint/2010/main" val="2092802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218EB-76A4-C7EE-6ACB-C362FDA463B2}"/>
              </a:ext>
            </a:extLst>
          </p:cNvPr>
          <p:cNvSpPr>
            <a:spLocks noGrp="1"/>
          </p:cNvSpPr>
          <p:nvPr>
            <p:ph type="title"/>
          </p:nvPr>
        </p:nvSpPr>
        <p:spPr/>
        <p:txBody>
          <a:bodyPr/>
          <a:lstStyle/>
          <a:p>
            <a:r>
              <a:rPr lang="en-US" dirty="0"/>
              <a:t>Set expectations for call-outs</a:t>
            </a:r>
          </a:p>
        </p:txBody>
      </p:sp>
      <p:sp>
        <p:nvSpPr>
          <p:cNvPr id="3" name="Content Placeholder 2">
            <a:extLst>
              <a:ext uri="{FF2B5EF4-FFF2-40B4-BE49-F238E27FC236}">
                <a16:creationId xmlns:a16="http://schemas.microsoft.com/office/drawing/2014/main" id="{341BBDAE-B9CB-6D18-C553-47E67822AAE5}"/>
              </a:ext>
            </a:extLst>
          </p:cNvPr>
          <p:cNvSpPr>
            <a:spLocks noGrp="1"/>
          </p:cNvSpPr>
          <p:nvPr>
            <p:ph idx="1"/>
          </p:nvPr>
        </p:nvSpPr>
        <p:spPr>
          <a:xfrm>
            <a:off x="680321" y="2336872"/>
            <a:ext cx="5415679" cy="3718757"/>
          </a:xfrm>
        </p:spPr>
        <p:txBody>
          <a:bodyPr/>
          <a:lstStyle/>
          <a:p>
            <a:r>
              <a:rPr lang="en-US" dirty="0">
                <a:solidFill>
                  <a:srgbClr val="000000"/>
                </a:solidFill>
                <a:ea typeface="Arial" pitchFamily="34" charset="-122"/>
                <a:cs typeface="Arial" pitchFamily="34" charset="-120"/>
              </a:rPr>
              <a:t>Who should they contact?</a:t>
            </a:r>
          </a:p>
          <a:p>
            <a:r>
              <a:rPr lang="en-US" dirty="0">
                <a:solidFill>
                  <a:srgbClr val="000000"/>
                </a:solidFill>
                <a:cs typeface="Arial" pitchFamily="34" charset="-120"/>
              </a:rPr>
              <a:t>When should they contact you?</a:t>
            </a:r>
            <a:endParaRPr lang="en-US" dirty="0"/>
          </a:p>
          <a:p>
            <a:r>
              <a:rPr lang="en-US" dirty="0">
                <a:solidFill>
                  <a:srgbClr val="000000"/>
                </a:solidFill>
                <a:ea typeface="Arial" pitchFamily="34" charset="-122"/>
                <a:cs typeface="Arial" pitchFamily="34" charset="-120"/>
              </a:rPr>
              <a:t>What communication method (text, phone call, email)?</a:t>
            </a:r>
            <a:endParaRPr lang="en-US" dirty="0"/>
          </a:p>
          <a:p>
            <a:r>
              <a:rPr lang="en-US" dirty="0">
                <a:solidFill>
                  <a:srgbClr val="000000"/>
                </a:solidFill>
                <a:ea typeface="Arial" pitchFamily="34" charset="-122"/>
                <a:cs typeface="Arial" pitchFamily="34" charset="-120"/>
              </a:rPr>
              <a:t>Notify the manager as soon as reasonably possible during an emergency.</a:t>
            </a:r>
            <a:endParaRPr lang="en-US" dirty="0"/>
          </a:p>
          <a:p>
            <a:endParaRPr lang="en-US" dirty="0"/>
          </a:p>
        </p:txBody>
      </p:sp>
      <p:pic>
        <p:nvPicPr>
          <p:cNvPr id="5" name="Picture 4">
            <a:extLst>
              <a:ext uri="{FF2B5EF4-FFF2-40B4-BE49-F238E27FC236}">
                <a16:creationId xmlns:a16="http://schemas.microsoft.com/office/drawing/2014/main" id="{4BEF4B77-8315-3A80-8EF4-C5EF5F29A24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78278" y="2545689"/>
            <a:ext cx="5565006" cy="29324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4947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A973C-B708-302C-7965-44950CC40A81}"/>
              </a:ext>
            </a:extLst>
          </p:cNvPr>
          <p:cNvSpPr>
            <a:spLocks noGrp="1"/>
          </p:cNvSpPr>
          <p:nvPr>
            <p:ph type="title"/>
          </p:nvPr>
        </p:nvSpPr>
        <p:spPr/>
        <p:txBody>
          <a:bodyPr>
            <a:normAutofit fontScale="90000"/>
          </a:bodyPr>
          <a:lstStyle/>
          <a:p>
            <a:pPr>
              <a:buClr>
                <a:schemeClr val="accent1"/>
              </a:buClr>
              <a:buSzPct val="100000"/>
            </a:pPr>
            <a:r>
              <a:rPr lang="en-US" dirty="0">
                <a:ea typeface="Times New Roman" panose="02020603050405020304" pitchFamily="18" charset="0"/>
                <a:cs typeface="Times New Roman" panose="02020603050405020304" pitchFamily="18" charset="0"/>
              </a:rPr>
              <a:t>When an employee can use earned Washington State and/or Seattle Paid Sick and Safe Leave</a:t>
            </a:r>
            <a:endParaRPr lang="en-US" dirty="0"/>
          </a:p>
        </p:txBody>
      </p:sp>
      <p:sp>
        <p:nvSpPr>
          <p:cNvPr id="3" name="Content Placeholder 2">
            <a:extLst>
              <a:ext uri="{FF2B5EF4-FFF2-40B4-BE49-F238E27FC236}">
                <a16:creationId xmlns:a16="http://schemas.microsoft.com/office/drawing/2014/main" id="{694A2F01-E288-2831-455A-672CB1EA234A}"/>
              </a:ext>
            </a:extLst>
          </p:cNvPr>
          <p:cNvSpPr>
            <a:spLocks noGrp="1"/>
          </p:cNvSpPr>
          <p:nvPr>
            <p:ph idx="1"/>
          </p:nvPr>
        </p:nvSpPr>
        <p:spPr>
          <a:xfrm>
            <a:off x="680322" y="2028035"/>
            <a:ext cx="8051896" cy="4536267"/>
          </a:xfrm>
        </p:spPr>
        <p:txBody>
          <a:bodyPr>
            <a:normAutofit/>
          </a:bodyPr>
          <a:lstStyle/>
          <a:p>
            <a:pPr marL="285750" lvl="1" indent="-285750">
              <a:lnSpc>
                <a:spcPct val="120000"/>
              </a:lnSpc>
              <a:spcBef>
                <a:spcPts val="0"/>
              </a:spcBef>
              <a:buFont typeface="Wingdings" panose="05000000000000000000" pitchFamily="2" charset="2"/>
              <a:buChar char="§"/>
              <a:tabLst>
                <a:tab pos="457200" algn="l"/>
              </a:tabLst>
            </a:pPr>
            <a:r>
              <a:rPr lang="en-US" dirty="0">
                <a:ea typeface="Times New Roman" panose="02020603050405020304" pitchFamily="18" charset="0"/>
                <a:cs typeface="Times New Roman" panose="02020603050405020304" pitchFamily="18" charset="0"/>
              </a:rPr>
              <a:t>For a mental or physical illness, injury, or health condition, or if your employee needs a medical diagnosis or preventative medical care.</a:t>
            </a:r>
          </a:p>
          <a:p>
            <a:pPr marL="285750" lvl="1" indent="-285750">
              <a:lnSpc>
                <a:spcPct val="120000"/>
              </a:lnSpc>
              <a:spcBef>
                <a:spcPts val="0"/>
              </a:spcBef>
              <a:buFont typeface="Wingdings" panose="05000000000000000000" pitchFamily="2" charset="2"/>
              <a:buChar char="§"/>
              <a:tabLst>
                <a:tab pos="457200" algn="l"/>
              </a:tabLst>
            </a:pPr>
            <a:r>
              <a:rPr lang="en-US" dirty="0">
                <a:ea typeface="Times New Roman" panose="02020603050405020304" pitchFamily="18" charset="0"/>
                <a:cs typeface="Times New Roman" panose="02020603050405020304" pitchFamily="18" charset="0"/>
              </a:rPr>
              <a:t>If an employee’s family member needs care for a mental or physical illness, injury, or health condition, or needs a medical diagnosis or preventative medical care.</a:t>
            </a:r>
          </a:p>
          <a:p>
            <a:pPr marL="742950" lvl="2" indent="-285750">
              <a:lnSpc>
                <a:spcPct val="120000"/>
              </a:lnSpc>
              <a:spcBef>
                <a:spcPts val="0"/>
              </a:spcBef>
              <a:buFont typeface="Arial" panose="020B0604020202020204" pitchFamily="34" charset="0"/>
              <a:buChar char="•"/>
              <a:tabLst>
                <a:tab pos="457200" algn="l"/>
              </a:tabLst>
            </a:pPr>
            <a:r>
              <a:rPr lang="en-US" dirty="0">
                <a:ea typeface="Calibri" panose="020F0502020204030204" pitchFamily="34" charset="0"/>
                <a:cs typeface="Times New Roman" panose="02020603050405020304" pitchFamily="18" charset="0"/>
              </a:rPr>
              <a:t>Family members include: </a:t>
            </a:r>
            <a:r>
              <a:rPr lang="en-US" dirty="0">
                <a:ea typeface="Times New Roman" panose="02020603050405020304" pitchFamily="18" charset="0"/>
                <a:cs typeface="Times New Roman" panose="02020603050405020304" pitchFamily="18" charset="0"/>
              </a:rPr>
              <a:t>child, parent, spouse, registered domestic partner, grandparent, grandchild, sibling, or anyone who depends on your employee for care) </a:t>
            </a:r>
            <a:endParaRPr lang="en-US" dirty="0">
              <a:ea typeface="Calibri" panose="020F0502020204030204" pitchFamily="34" charset="0"/>
              <a:cs typeface="Times New Roman" panose="02020603050405020304" pitchFamily="18" charset="0"/>
            </a:endParaRPr>
          </a:p>
          <a:p>
            <a:pPr marL="285750" lvl="1" indent="-285750">
              <a:lnSpc>
                <a:spcPct val="107000"/>
              </a:lnSpc>
              <a:spcBef>
                <a:spcPts val="0"/>
              </a:spcBef>
              <a:buFont typeface="Wingdings" panose="05000000000000000000" pitchFamily="2" charset="2"/>
              <a:buChar char="§"/>
              <a:tabLst>
                <a:tab pos="457200" algn="l"/>
              </a:tabLst>
            </a:pPr>
            <a:r>
              <a:rPr lang="en-US" dirty="0">
                <a:ea typeface="Times New Roman" panose="02020603050405020304" pitchFamily="18" charset="0"/>
                <a:cs typeface="Times New Roman" panose="02020603050405020304" pitchFamily="18" charset="0"/>
              </a:rPr>
              <a:t>If your workplace or your employee’s child’s school or place of care has been closed for any health-related reason by order of a public official.</a:t>
            </a:r>
            <a:endParaRPr lang="en-US" dirty="0">
              <a:ea typeface="Calibri" panose="020F0502020204030204" pitchFamily="34" charset="0"/>
              <a:cs typeface="Times New Roman" panose="02020603050405020304" pitchFamily="18" charset="0"/>
            </a:endParaRPr>
          </a:p>
          <a:p>
            <a:pPr marL="285750" lvl="1" indent="-285750">
              <a:lnSpc>
                <a:spcPct val="107000"/>
              </a:lnSpc>
              <a:spcBef>
                <a:spcPts val="0"/>
              </a:spcBef>
              <a:buFont typeface="Wingdings" panose="05000000000000000000" pitchFamily="2" charset="2"/>
              <a:buChar char="§"/>
              <a:tabLst>
                <a:tab pos="457200" algn="l"/>
              </a:tabLst>
            </a:pPr>
            <a:r>
              <a:rPr lang="en-US" dirty="0">
                <a:ea typeface="Times New Roman" panose="02020603050405020304" pitchFamily="18" charset="0"/>
                <a:cs typeface="Times New Roman" panose="02020603050405020304" pitchFamily="18" charset="0"/>
              </a:rPr>
              <a:t>If your employee is a victim or has a family member who has been a victim of domestic violence, stalking, or a hate crime.</a:t>
            </a:r>
          </a:p>
          <a:p>
            <a:pPr marL="285750" lvl="1" indent="-285750">
              <a:spcBef>
                <a:spcPts val="0"/>
              </a:spcBef>
              <a:buFont typeface="Wingdings" panose="05000000000000000000" pitchFamily="2" charset="2"/>
              <a:buChar char="§"/>
              <a:tabLst>
                <a:tab pos="457200" algn="l"/>
              </a:tabLst>
            </a:pPr>
            <a:r>
              <a:rPr lang="en-US" dirty="0"/>
              <a:t>To prepare for, or participate in, a judicial or administrative immigration proceeding involving yourself or your family member.</a:t>
            </a:r>
          </a:p>
        </p:txBody>
      </p:sp>
    </p:spTree>
    <p:extLst>
      <p:ext uri="{BB962C8B-B14F-4D97-AF65-F5344CB8AC3E}">
        <p14:creationId xmlns:p14="http://schemas.microsoft.com/office/powerpoint/2010/main" val="4270136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C17B8-60A2-4F7C-A526-33479FD6C13B}"/>
              </a:ext>
            </a:extLst>
          </p:cNvPr>
          <p:cNvSpPr>
            <a:spLocks noGrp="1"/>
          </p:cNvSpPr>
          <p:nvPr>
            <p:ph type="title"/>
          </p:nvPr>
        </p:nvSpPr>
        <p:spPr/>
        <p:txBody>
          <a:bodyPr>
            <a:normAutofit fontScale="90000"/>
          </a:bodyPr>
          <a:lstStyle/>
          <a:p>
            <a:r>
              <a:rPr lang="en-US" b="1" dirty="0">
                <a:solidFill>
                  <a:schemeClr val="accent1"/>
                </a:solidFill>
              </a:rPr>
              <a:t>What else about Seattle and Tacoma PSSL?</a:t>
            </a:r>
          </a:p>
        </p:txBody>
      </p:sp>
      <p:sp>
        <p:nvSpPr>
          <p:cNvPr id="3" name="Content Placeholder 2">
            <a:extLst>
              <a:ext uri="{FF2B5EF4-FFF2-40B4-BE49-F238E27FC236}">
                <a16:creationId xmlns:a16="http://schemas.microsoft.com/office/drawing/2014/main" id="{09222557-2BA2-42E2-881A-B9757B6948FB}"/>
              </a:ext>
            </a:extLst>
          </p:cNvPr>
          <p:cNvSpPr>
            <a:spLocks noGrp="1"/>
          </p:cNvSpPr>
          <p:nvPr>
            <p:ph idx="1"/>
          </p:nvPr>
        </p:nvSpPr>
        <p:spPr>
          <a:xfrm>
            <a:off x="680322" y="2106760"/>
            <a:ext cx="5968760" cy="4330374"/>
          </a:xfrm>
        </p:spPr>
        <p:txBody>
          <a:bodyPr>
            <a:normAutofit/>
          </a:bodyPr>
          <a:lstStyle/>
          <a:p>
            <a:r>
              <a:rPr lang="en-US" dirty="0"/>
              <a:t>Seattle and Tacoma are two cities that have their own Paid Sick Leave Ordinances</a:t>
            </a:r>
          </a:p>
          <a:p>
            <a:r>
              <a:rPr lang="en-US" dirty="0"/>
              <a:t>Remember: THE PSSL POLICY YOU FOLLOW MUST MEET OR EXCEED THE MOST ADVANTAGEOUS FOR THE EMPLOYEE</a:t>
            </a:r>
          </a:p>
          <a:p>
            <a:r>
              <a:rPr lang="en-US" dirty="0"/>
              <a:t>Some additions include:</a:t>
            </a:r>
          </a:p>
          <a:p>
            <a:pPr lvl="1">
              <a:buFont typeface="Arial" panose="020B0604020202020204" pitchFamily="34" charset="0"/>
              <a:buChar char="•"/>
            </a:pPr>
            <a:r>
              <a:rPr lang="en-US" dirty="0"/>
              <a:t>Seattle </a:t>
            </a:r>
          </a:p>
          <a:p>
            <a:pPr lvl="2"/>
            <a:r>
              <a:rPr lang="en-US" dirty="0"/>
              <a:t>Includes exempt employees</a:t>
            </a:r>
          </a:p>
          <a:p>
            <a:pPr lvl="2"/>
            <a:r>
              <a:rPr lang="en-US" dirty="0"/>
              <a:t>Different Tiers based on headcount</a:t>
            </a:r>
          </a:p>
          <a:p>
            <a:pPr lvl="2"/>
            <a:r>
              <a:rPr lang="en-US" dirty="0"/>
              <a:t>Can include higher accrual and annual carryover requirements</a:t>
            </a:r>
          </a:p>
          <a:p>
            <a:pPr lvl="1">
              <a:buFont typeface="Arial" panose="020B0604020202020204" pitchFamily="34" charset="0"/>
              <a:buChar char="•"/>
            </a:pPr>
            <a:r>
              <a:rPr lang="en-US" dirty="0"/>
              <a:t>Tacoma</a:t>
            </a:r>
          </a:p>
          <a:p>
            <a:pPr lvl="2"/>
            <a:r>
              <a:rPr lang="en-US" dirty="0"/>
              <a:t>Must be allowed to be used for bereavement purposes</a:t>
            </a:r>
          </a:p>
          <a:p>
            <a:pPr lvl="2"/>
            <a:endParaRPr lang="en-US" dirty="0"/>
          </a:p>
        </p:txBody>
      </p:sp>
      <p:pic>
        <p:nvPicPr>
          <p:cNvPr id="5" name="Picture 4">
            <a:extLst>
              <a:ext uri="{FF2B5EF4-FFF2-40B4-BE49-F238E27FC236}">
                <a16:creationId xmlns:a16="http://schemas.microsoft.com/office/drawing/2014/main" id="{9CC2FA41-688F-BAD0-20CA-BE042ADAD6C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40044" y="2735884"/>
            <a:ext cx="4856347" cy="32369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0916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D018-C43C-E325-3C57-267DCE56A162}"/>
              </a:ext>
            </a:extLst>
          </p:cNvPr>
          <p:cNvSpPr>
            <a:spLocks noGrp="1"/>
          </p:cNvSpPr>
          <p:nvPr>
            <p:ph type="title"/>
          </p:nvPr>
        </p:nvSpPr>
        <p:spPr>
          <a:xfrm>
            <a:off x="680321" y="853842"/>
            <a:ext cx="9613861" cy="810765"/>
          </a:xfrm>
        </p:spPr>
        <p:txBody>
          <a:bodyPr>
            <a:normAutofit fontScale="90000"/>
          </a:bodyPr>
          <a:lstStyle/>
          <a:p>
            <a:r>
              <a:rPr lang="en-US" dirty="0"/>
              <a:t>Paid Sick and Safe Leave – things to remember </a:t>
            </a:r>
          </a:p>
        </p:txBody>
      </p:sp>
      <p:sp>
        <p:nvSpPr>
          <p:cNvPr id="3" name="Content Placeholder 2">
            <a:extLst>
              <a:ext uri="{FF2B5EF4-FFF2-40B4-BE49-F238E27FC236}">
                <a16:creationId xmlns:a16="http://schemas.microsoft.com/office/drawing/2014/main" id="{89C1FE28-CB15-FE6A-5EFB-32547B83251F}"/>
              </a:ext>
            </a:extLst>
          </p:cNvPr>
          <p:cNvSpPr>
            <a:spLocks noGrp="1"/>
          </p:cNvSpPr>
          <p:nvPr>
            <p:ph idx="1"/>
          </p:nvPr>
        </p:nvSpPr>
        <p:spPr>
          <a:xfrm>
            <a:off x="680321" y="2112815"/>
            <a:ext cx="5415679" cy="4269818"/>
          </a:xfrm>
        </p:spPr>
        <p:txBody>
          <a:bodyPr>
            <a:normAutofit/>
          </a:bodyPr>
          <a:lstStyle/>
          <a:p>
            <a:r>
              <a:rPr lang="en-US" sz="1800" dirty="0"/>
              <a:t>The employee does not have to use accrued sick time.  You need to ask them when they call out.</a:t>
            </a:r>
          </a:p>
          <a:p>
            <a:r>
              <a:rPr lang="en-US" sz="1800" dirty="0"/>
              <a:t>An employee is protected when they have enough paid sick leave hours available to cover an entire absence and use the leave for a purpose allowed by law.</a:t>
            </a:r>
          </a:p>
          <a:p>
            <a:r>
              <a:rPr lang="en-US" sz="1800" dirty="0"/>
              <a:t>Doctors’ notes can only be requested after the 3</a:t>
            </a:r>
            <a:r>
              <a:rPr lang="en-US" sz="1800" baseline="30000" dirty="0"/>
              <a:t>rd</a:t>
            </a:r>
            <a:r>
              <a:rPr lang="en-US" sz="1800" dirty="0"/>
              <a:t> scheduled day, not the calendar day.</a:t>
            </a:r>
          </a:p>
          <a:p>
            <a:pPr lvl="1"/>
            <a:r>
              <a:rPr lang="en-US" sz="1600" dirty="0"/>
              <a:t>This also must be documented in your policy.</a:t>
            </a:r>
          </a:p>
          <a:p>
            <a:r>
              <a:rPr lang="en-US" sz="1800" dirty="0"/>
              <a:t>Employees cannot be disciplined for using PSSL – it is considered retaliation.</a:t>
            </a:r>
          </a:p>
          <a:p>
            <a:r>
              <a:rPr lang="en-US" sz="1800" dirty="0"/>
              <a:t>You cannot require an employee to find their own coverage for their shift.</a:t>
            </a:r>
          </a:p>
        </p:txBody>
      </p:sp>
      <p:pic>
        <p:nvPicPr>
          <p:cNvPr id="5" name="Picture 4">
            <a:extLst>
              <a:ext uri="{FF2B5EF4-FFF2-40B4-BE49-F238E27FC236}">
                <a16:creationId xmlns:a16="http://schemas.microsoft.com/office/drawing/2014/main" id="{D4B2E7A8-E11A-5CEE-91CB-4894E315088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414565" y="2531298"/>
            <a:ext cx="3573474" cy="35734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11647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2DD7-6EB1-3FCC-7F6A-C44CEF1FEDB8}"/>
              </a:ext>
            </a:extLst>
          </p:cNvPr>
          <p:cNvSpPr>
            <a:spLocks noGrp="1"/>
          </p:cNvSpPr>
          <p:nvPr>
            <p:ph type="title"/>
          </p:nvPr>
        </p:nvSpPr>
        <p:spPr/>
        <p:txBody>
          <a:bodyPr/>
          <a:lstStyle/>
          <a:p>
            <a:r>
              <a:rPr lang="en-US" dirty="0"/>
              <a:t>How to respond to the employee</a:t>
            </a:r>
          </a:p>
        </p:txBody>
      </p:sp>
      <p:sp>
        <p:nvSpPr>
          <p:cNvPr id="3" name="Content Placeholder 2">
            <a:extLst>
              <a:ext uri="{FF2B5EF4-FFF2-40B4-BE49-F238E27FC236}">
                <a16:creationId xmlns:a16="http://schemas.microsoft.com/office/drawing/2014/main" id="{846478FB-DD6D-D98E-D5B1-DA3ECE998CD2}"/>
              </a:ext>
            </a:extLst>
          </p:cNvPr>
          <p:cNvSpPr>
            <a:spLocks noGrp="1"/>
          </p:cNvSpPr>
          <p:nvPr>
            <p:ph idx="1"/>
          </p:nvPr>
        </p:nvSpPr>
        <p:spPr>
          <a:xfrm>
            <a:off x="680321" y="2130982"/>
            <a:ext cx="5415679" cy="4433320"/>
          </a:xfrm>
        </p:spPr>
        <p:txBody>
          <a:bodyPr/>
          <a:lstStyle/>
          <a:p>
            <a:r>
              <a:rPr lang="en-US" dirty="0">
                <a:solidFill>
                  <a:srgbClr val="000000"/>
                </a:solidFill>
                <a:ea typeface="Arial" pitchFamily="34" charset="-122"/>
                <a:cs typeface="Arial" pitchFamily="34" charset="-120"/>
              </a:rPr>
              <a:t>Acknowledge the employee’s message.</a:t>
            </a:r>
            <a:endParaRPr lang="en-US" dirty="0"/>
          </a:p>
          <a:p>
            <a:r>
              <a:rPr lang="en-US" dirty="0">
                <a:solidFill>
                  <a:srgbClr val="000000"/>
                </a:solidFill>
                <a:ea typeface="Arial" pitchFamily="34" charset="-122"/>
                <a:cs typeface="Arial" pitchFamily="34" charset="-120"/>
              </a:rPr>
              <a:t>Confirm that the employee will not be reporting to work.</a:t>
            </a:r>
            <a:endParaRPr lang="en-US" dirty="0"/>
          </a:p>
          <a:p>
            <a:r>
              <a:rPr lang="en-US" dirty="0">
                <a:solidFill>
                  <a:srgbClr val="000000"/>
                </a:solidFill>
                <a:ea typeface="Arial" pitchFamily="34" charset="-122"/>
                <a:cs typeface="Arial" pitchFamily="34" charset="-120"/>
              </a:rPr>
              <a:t>Ask when the employee expects to provide an update.</a:t>
            </a:r>
            <a:endParaRPr lang="en-US" dirty="0"/>
          </a:p>
          <a:p>
            <a:r>
              <a:rPr lang="en-US" dirty="0">
                <a:solidFill>
                  <a:srgbClr val="000000"/>
                </a:solidFill>
                <a:ea typeface="Arial" pitchFamily="34" charset="-122"/>
                <a:cs typeface="Arial" pitchFamily="34" charset="-120"/>
              </a:rPr>
              <a:t>Avoid requesting unnecessary medical details.</a:t>
            </a:r>
            <a:endParaRPr lang="en-US" dirty="0"/>
          </a:p>
          <a:p>
            <a:r>
              <a:rPr lang="en-US" dirty="0">
                <a:solidFill>
                  <a:srgbClr val="000000"/>
                </a:solidFill>
                <a:ea typeface="Arial" pitchFamily="34" charset="-122"/>
                <a:cs typeface="Arial" pitchFamily="34" charset="-120"/>
              </a:rPr>
              <a:t>Arrange operational or staffing coverage.</a:t>
            </a:r>
            <a:endParaRPr lang="en-US" dirty="0"/>
          </a:p>
          <a:p>
            <a:r>
              <a:rPr lang="en-US" dirty="0">
                <a:solidFill>
                  <a:srgbClr val="000000"/>
                </a:solidFill>
                <a:ea typeface="Arial" pitchFamily="34" charset="-122"/>
                <a:cs typeface="Arial" pitchFamily="34" charset="-120"/>
              </a:rPr>
              <a:t>Document the notification objectively.</a:t>
            </a:r>
            <a:endParaRPr lang="en-US" dirty="0"/>
          </a:p>
          <a:p>
            <a:r>
              <a:rPr lang="en-US" dirty="0">
                <a:solidFill>
                  <a:srgbClr val="000000"/>
                </a:solidFill>
                <a:ea typeface="Arial" pitchFamily="34" charset="-122"/>
                <a:cs typeface="Arial" pitchFamily="34" charset="-120"/>
              </a:rPr>
              <a:t>Contact HR or your employment attorney when leave or accommodation may be involved.</a:t>
            </a:r>
            <a:endParaRPr lang="en-US" dirty="0"/>
          </a:p>
        </p:txBody>
      </p:sp>
      <p:pic>
        <p:nvPicPr>
          <p:cNvPr id="5" name="Picture 4">
            <a:extLst>
              <a:ext uri="{FF2B5EF4-FFF2-40B4-BE49-F238E27FC236}">
                <a16:creationId xmlns:a16="http://schemas.microsoft.com/office/drawing/2014/main" id="{6CE1765C-7680-8A54-E055-1876028A674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68973" y="2912324"/>
            <a:ext cx="4778544" cy="28647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84328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3" name="Text 1"/>
          <p:cNvSpPr/>
          <p:nvPr/>
        </p:nvSpPr>
        <p:spPr>
          <a:xfrm>
            <a:off x="680321" y="2525500"/>
            <a:ext cx="10332720" cy="1920240"/>
          </a:xfrm>
          <a:prstGeom prst="rect">
            <a:avLst/>
          </a:prstGeom>
          <a:noFill/>
          <a:ln/>
        </p:spPr>
        <p:txBody>
          <a:bodyPr wrap="square" lIns="635" tIns="635" rIns="635" bIns="635" rtlCol="0" anchor="ctr">
            <a:normAutofit/>
          </a:bodyPr>
          <a:lstStyle/>
          <a:p>
            <a:pPr marL="0" indent="0" algn="ctr">
              <a:buNone/>
            </a:pPr>
            <a:r>
              <a:rPr lang="en-US" sz="2000" i="1" dirty="0">
                <a:solidFill>
                  <a:srgbClr val="000000"/>
                </a:solidFill>
                <a:latin typeface="Avenir Next" panose="020B0503020202020204" pitchFamily="34" charset="0"/>
                <a:ea typeface="Arial" pitchFamily="34" charset="-122"/>
                <a:cs typeface="Arial" pitchFamily="34" charset="-120"/>
              </a:rPr>
              <a:t>“Thank you for letting me know. I’m sorry you are unable to come in today. Please keep me updated regarding your expected return. We will contact you if additional information or leave paperwork is needed.”</a:t>
            </a:r>
            <a:endParaRPr lang="en-US" sz="2000" dirty="0">
              <a:latin typeface="Avenir Next" panose="020B0503020202020204" pitchFamily="34" charset="0"/>
            </a:endParaRPr>
          </a:p>
        </p:txBody>
      </p:sp>
      <p:sp>
        <p:nvSpPr>
          <p:cNvPr id="4" name="Text 2"/>
          <p:cNvSpPr/>
          <p:nvPr/>
        </p:nvSpPr>
        <p:spPr>
          <a:xfrm>
            <a:off x="726041" y="5759357"/>
            <a:ext cx="10241280" cy="516848"/>
          </a:xfrm>
          <a:prstGeom prst="rect">
            <a:avLst/>
          </a:prstGeom>
          <a:noFill/>
          <a:ln/>
        </p:spPr>
        <p:txBody>
          <a:bodyPr wrap="square" lIns="508" tIns="508" rIns="508" bIns="508" rtlCol="0" anchor="t">
            <a:normAutofit/>
          </a:bodyPr>
          <a:lstStyle/>
          <a:p>
            <a:pPr algn="ctr">
              <a:buSzPct val="100000"/>
            </a:pPr>
            <a:r>
              <a:rPr lang="en-US" sz="1800" dirty="0">
                <a:solidFill>
                  <a:srgbClr val="000000"/>
                </a:solidFill>
                <a:latin typeface="Avenir Next" panose="020B0503020202020204" pitchFamily="34" charset="0"/>
                <a:ea typeface="Arial" pitchFamily="34" charset="-122"/>
                <a:cs typeface="Arial" pitchFamily="34" charset="-120"/>
              </a:rPr>
              <a:t>The response should be respectful, brief, supportive, consistent, and free from judgment.</a:t>
            </a:r>
            <a:endParaRPr lang="en-US" sz="1800" dirty="0">
              <a:latin typeface="Avenir Next" panose="020B0503020202020204" pitchFamily="34" charset="0"/>
            </a:endParaRPr>
          </a:p>
        </p:txBody>
      </p:sp>
      <p:sp>
        <p:nvSpPr>
          <p:cNvPr id="5" name="Title 4">
            <a:extLst>
              <a:ext uri="{FF2B5EF4-FFF2-40B4-BE49-F238E27FC236}">
                <a16:creationId xmlns:a16="http://schemas.microsoft.com/office/drawing/2014/main" id="{4272C47A-3A53-9625-8D86-4318E719F2A3}"/>
              </a:ext>
            </a:extLst>
          </p:cNvPr>
          <p:cNvSpPr>
            <a:spLocks noGrp="1"/>
          </p:cNvSpPr>
          <p:nvPr>
            <p:ph type="title"/>
          </p:nvPr>
        </p:nvSpPr>
        <p:spPr/>
        <p:txBody>
          <a:bodyPr/>
          <a:lstStyle/>
          <a:p>
            <a:r>
              <a:rPr lang="en-US" dirty="0"/>
              <a:t>Sample Response</a:t>
            </a:r>
          </a:p>
        </p:txBody>
      </p:sp>
      <p:sp>
        <p:nvSpPr>
          <p:cNvPr id="25" name="Slide Number Placeholder 0"/>
          <p:cNvSpPr>
            <a:spLocks noGrp="1"/>
          </p:cNvSpPr>
          <p:nvPr>
            <p:ph type="sldNum" sz="quarter" idx="4294967295"/>
          </p:nvPr>
        </p:nvSpPr>
        <p:spPr>
          <a:xfrm>
            <a:off x="11917363" y="6473825"/>
            <a:ext cx="274637" cy="165100"/>
          </a:xfrm>
          <a:prstGeom prst="rect">
            <a:avLst/>
          </a:prstGeom>
          <a:extLst>
            <a:ext uri="{C572A759-6A51-4108-AA02-DFA0A04FC94B}">
              <ma14:wrappingTextBoxFlag xmlns:ma14="http://schemas.microsoft.com/office/mac/drawingml/2011/main" xmlns="" val="0"/>
            </a:ext>
          </a:extLst>
        </p:spPr>
        <p:txBody>
          <a:bodyPr lIns="0" tIns="0" rIns="0" bIns="0"/>
          <a:lstStyle>
            <a:lvl1pPr marL="0" algn="l" defTabSz="914400" rtl="0" eaLnBrk="1" latinLnBrk="0" hangingPunct="1">
              <a:defRPr sz="800" kern="1200">
                <a:solidFill>
                  <a:srgbClr val="000000"/>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FD5FF-4637-2764-20F7-28B019E31BFB}"/>
              </a:ext>
            </a:extLst>
          </p:cNvPr>
          <p:cNvSpPr>
            <a:spLocks noGrp="1"/>
          </p:cNvSpPr>
          <p:nvPr>
            <p:ph type="title"/>
          </p:nvPr>
        </p:nvSpPr>
        <p:spPr/>
        <p:txBody>
          <a:bodyPr/>
          <a:lstStyle/>
          <a:p>
            <a:r>
              <a:rPr lang="en-US" dirty="0"/>
              <a:t>What you also can say</a:t>
            </a:r>
          </a:p>
        </p:txBody>
      </p:sp>
      <p:sp>
        <p:nvSpPr>
          <p:cNvPr id="3" name="Content Placeholder 2">
            <a:extLst>
              <a:ext uri="{FF2B5EF4-FFF2-40B4-BE49-F238E27FC236}">
                <a16:creationId xmlns:a16="http://schemas.microsoft.com/office/drawing/2014/main" id="{E259AAEA-7F0B-3ABD-B342-F27C12E0ADF5}"/>
              </a:ext>
            </a:extLst>
          </p:cNvPr>
          <p:cNvSpPr>
            <a:spLocks noGrp="1"/>
          </p:cNvSpPr>
          <p:nvPr>
            <p:ph idx="1"/>
          </p:nvPr>
        </p:nvSpPr>
        <p:spPr>
          <a:xfrm>
            <a:off x="680321" y="2251461"/>
            <a:ext cx="5260251" cy="3489275"/>
          </a:xfrm>
        </p:spPr>
        <p:txBody>
          <a:bodyPr/>
          <a:lstStyle/>
          <a:p>
            <a:r>
              <a:rPr lang="en-US" dirty="0">
                <a:solidFill>
                  <a:srgbClr val="000000"/>
                </a:solidFill>
                <a:ea typeface="Arial" pitchFamily="34" charset="-122"/>
                <a:cs typeface="Arial" pitchFamily="34" charset="-120"/>
              </a:rPr>
              <a:t>Are you able to report to work later today?</a:t>
            </a:r>
            <a:endParaRPr lang="en-US" dirty="0"/>
          </a:p>
          <a:p>
            <a:r>
              <a:rPr lang="en-US" dirty="0">
                <a:solidFill>
                  <a:srgbClr val="000000"/>
                </a:solidFill>
                <a:ea typeface="Arial" pitchFamily="34" charset="-122"/>
                <a:cs typeface="Arial" pitchFamily="34" charset="-120"/>
              </a:rPr>
              <a:t>When can I expect an update on returning to work?</a:t>
            </a:r>
            <a:endParaRPr lang="en-US" dirty="0"/>
          </a:p>
          <a:p>
            <a:r>
              <a:rPr lang="en-US" dirty="0">
                <a:solidFill>
                  <a:srgbClr val="000000"/>
                </a:solidFill>
                <a:ea typeface="Arial" pitchFamily="34" charset="-122"/>
                <a:cs typeface="Arial" pitchFamily="34" charset="-120"/>
              </a:rPr>
              <a:t>Do you expect to miss more than one workday?</a:t>
            </a:r>
            <a:endParaRPr lang="en-US" dirty="0"/>
          </a:p>
          <a:p>
            <a:r>
              <a:rPr lang="en-US" dirty="0">
                <a:solidFill>
                  <a:srgbClr val="000000"/>
                </a:solidFill>
                <a:ea typeface="Arial" pitchFamily="34" charset="-122"/>
                <a:cs typeface="Arial" pitchFamily="34" charset="-120"/>
              </a:rPr>
              <a:t>Is this related to a workplace injury?</a:t>
            </a:r>
            <a:endParaRPr lang="en-US" dirty="0"/>
          </a:p>
          <a:p>
            <a:r>
              <a:rPr lang="en-US" dirty="0">
                <a:solidFill>
                  <a:srgbClr val="000000"/>
                </a:solidFill>
                <a:ea typeface="Arial" pitchFamily="34" charset="-122"/>
                <a:cs typeface="Arial" pitchFamily="34" charset="-120"/>
              </a:rPr>
              <a:t>Would you like someone to contact you about leave or accommodation options?</a:t>
            </a:r>
            <a:endParaRPr lang="en-US" dirty="0"/>
          </a:p>
        </p:txBody>
      </p:sp>
      <p:sp>
        <p:nvSpPr>
          <p:cNvPr id="5" name="TextBox 4">
            <a:extLst>
              <a:ext uri="{FF2B5EF4-FFF2-40B4-BE49-F238E27FC236}">
                <a16:creationId xmlns:a16="http://schemas.microsoft.com/office/drawing/2014/main" id="{DBDFFE3E-0C53-CF9B-FEAF-88CD4FD5D002}"/>
              </a:ext>
            </a:extLst>
          </p:cNvPr>
          <p:cNvSpPr txBox="1"/>
          <p:nvPr/>
        </p:nvSpPr>
        <p:spPr>
          <a:xfrm>
            <a:off x="680321" y="5848514"/>
            <a:ext cx="9931939" cy="369332"/>
          </a:xfrm>
          <a:prstGeom prst="rect">
            <a:avLst/>
          </a:prstGeom>
          <a:noFill/>
        </p:spPr>
        <p:txBody>
          <a:bodyPr wrap="square" rtlCol="0">
            <a:spAutoFit/>
          </a:bodyPr>
          <a:lstStyle/>
          <a:p>
            <a:pPr>
              <a:buClr>
                <a:schemeClr val="accent1"/>
              </a:buClr>
              <a:buSzPct val="100000"/>
            </a:pPr>
            <a:r>
              <a:rPr lang="en-US" dirty="0">
                <a:solidFill>
                  <a:srgbClr val="000000"/>
                </a:solidFill>
                <a:latin typeface="Avenir Next" panose="020B0503020202020204" pitchFamily="34" charset="0"/>
                <a:ea typeface="Arial" pitchFamily="34" charset="-122"/>
                <a:cs typeface="Arial" pitchFamily="34" charset="-120"/>
              </a:rPr>
              <a:t>Ask only for information needed to manage the absence</a:t>
            </a:r>
            <a:endParaRPr lang="en-US" dirty="0">
              <a:latin typeface="Avenir Next" panose="020B0503020202020204" pitchFamily="34" charset="0"/>
            </a:endParaRPr>
          </a:p>
        </p:txBody>
      </p:sp>
      <p:pic>
        <p:nvPicPr>
          <p:cNvPr id="6" name="Picture 5">
            <a:extLst>
              <a:ext uri="{FF2B5EF4-FFF2-40B4-BE49-F238E27FC236}">
                <a16:creationId xmlns:a16="http://schemas.microsoft.com/office/drawing/2014/main" id="{C0BDF025-BBAB-7BBE-BB2F-3DE41C938C3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52872" y="2630711"/>
            <a:ext cx="4929193" cy="27307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3134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D8190-B071-7132-85B4-39F4FE34A250}"/>
              </a:ext>
            </a:extLst>
          </p:cNvPr>
          <p:cNvSpPr>
            <a:spLocks noGrp="1"/>
          </p:cNvSpPr>
          <p:nvPr>
            <p:ph type="title"/>
          </p:nvPr>
        </p:nvSpPr>
        <p:spPr/>
        <p:txBody>
          <a:bodyPr/>
          <a:lstStyle/>
          <a:p>
            <a:r>
              <a:rPr lang="en-US" dirty="0"/>
              <a:t>You shouldn’t do this</a:t>
            </a:r>
          </a:p>
        </p:txBody>
      </p:sp>
      <p:sp>
        <p:nvSpPr>
          <p:cNvPr id="3" name="Content Placeholder 2">
            <a:extLst>
              <a:ext uri="{FF2B5EF4-FFF2-40B4-BE49-F238E27FC236}">
                <a16:creationId xmlns:a16="http://schemas.microsoft.com/office/drawing/2014/main" id="{41D044DA-B5E9-882F-2F82-D881B0CD80BD}"/>
              </a:ext>
            </a:extLst>
          </p:cNvPr>
          <p:cNvSpPr>
            <a:spLocks noGrp="1"/>
          </p:cNvSpPr>
          <p:nvPr>
            <p:ph idx="1"/>
          </p:nvPr>
        </p:nvSpPr>
        <p:spPr>
          <a:xfrm>
            <a:off x="680322" y="2336872"/>
            <a:ext cx="5242084" cy="4130539"/>
          </a:xfrm>
        </p:spPr>
        <p:txBody>
          <a:bodyPr/>
          <a:lstStyle/>
          <a:p>
            <a:r>
              <a:rPr lang="en-US" dirty="0">
                <a:solidFill>
                  <a:srgbClr val="000000"/>
                </a:solidFill>
                <a:ea typeface="Arial" pitchFamily="34" charset="-122"/>
                <a:cs typeface="Arial" pitchFamily="34" charset="-120"/>
              </a:rPr>
              <a:t>Requesting a complete diagnosis</a:t>
            </a:r>
            <a:endParaRPr lang="en-US" dirty="0"/>
          </a:p>
          <a:p>
            <a:r>
              <a:rPr lang="en-US" dirty="0">
                <a:solidFill>
                  <a:srgbClr val="000000"/>
                </a:solidFill>
                <a:ea typeface="Arial" pitchFamily="34" charset="-122"/>
                <a:cs typeface="Arial" pitchFamily="34" charset="-120"/>
              </a:rPr>
              <a:t>Challenging whether the employee is actually sick</a:t>
            </a:r>
            <a:endParaRPr lang="en-US" dirty="0"/>
          </a:p>
          <a:p>
            <a:r>
              <a:rPr lang="en-US" dirty="0">
                <a:solidFill>
                  <a:srgbClr val="000000"/>
                </a:solidFill>
                <a:ea typeface="Arial" pitchFamily="34" charset="-122"/>
                <a:cs typeface="Arial" pitchFamily="34" charset="-120"/>
              </a:rPr>
              <a:t>Asking for unnecessary medical details</a:t>
            </a:r>
            <a:endParaRPr lang="en-US" dirty="0"/>
          </a:p>
          <a:p>
            <a:r>
              <a:rPr lang="en-US" dirty="0">
                <a:solidFill>
                  <a:srgbClr val="000000"/>
                </a:solidFill>
                <a:ea typeface="Arial" pitchFamily="34" charset="-122"/>
                <a:cs typeface="Arial" pitchFamily="34" charset="-120"/>
              </a:rPr>
              <a:t>Making promises about approval or job protection</a:t>
            </a:r>
            <a:endParaRPr lang="en-US" dirty="0"/>
          </a:p>
          <a:p>
            <a:r>
              <a:rPr lang="en-US" dirty="0">
                <a:solidFill>
                  <a:srgbClr val="000000"/>
                </a:solidFill>
                <a:ea typeface="Arial" pitchFamily="34" charset="-122"/>
                <a:cs typeface="Arial" pitchFamily="34" charset="-120"/>
              </a:rPr>
              <a:t>Demanding attendance regardless of the circumstances</a:t>
            </a:r>
            <a:endParaRPr lang="en-US" dirty="0"/>
          </a:p>
          <a:p>
            <a:r>
              <a:rPr lang="en-US" dirty="0">
                <a:solidFill>
                  <a:srgbClr val="000000"/>
                </a:solidFill>
                <a:ea typeface="Arial" pitchFamily="34" charset="-122"/>
                <a:cs typeface="Arial" pitchFamily="34" charset="-120"/>
              </a:rPr>
              <a:t>Discussing the situation with coworkers</a:t>
            </a:r>
            <a:endParaRPr lang="en-US" dirty="0"/>
          </a:p>
          <a:p>
            <a:r>
              <a:rPr lang="en-US" dirty="0">
                <a:solidFill>
                  <a:srgbClr val="000000"/>
                </a:solidFill>
                <a:ea typeface="Arial" pitchFamily="34" charset="-122"/>
                <a:cs typeface="Arial" pitchFamily="34" charset="-120"/>
              </a:rPr>
              <a:t>Labeling the employee as unreliable</a:t>
            </a:r>
            <a:endParaRPr lang="en-US" dirty="0"/>
          </a:p>
        </p:txBody>
      </p:sp>
      <p:pic>
        <p:nvPicPr>
          <p:cNvPr id="5" name="Picture 4">
            <a:extLst>
              <a:ext uri="{FF2B5EF4-FFF2-40B4-BE49-F238E27FC236}">
                <a16:creationId xmlns:a16="http://schemas.microsoft.com/office/drawing/2014/main" id="{37FD09E7-4518-3A20-7D0E-0CE875C07E04}"/>
              </a:ext>
            </a:extLst>
          </p:cNvPr>
          <p:cNvPicPr>
            <a:picLocks noChangeAspect="1"/>
          </p:cNvPicPr>
          <p:nvPr/>
        </p:nvPicPr>
        <p:blipFill>
          <a:blip r:embed="rId2"/>
          <a:srcRect l="17123" t="12914" r="15970" b="12106"/>
          <a:stretch>
            <a:fillRect/>
          </a:stretch>
        </p:blipFill>
        <p:spPr>
          <a:xfrm>
            <a:off x="6751024" y="2848239"/>
            <a:ext cx="4155163" cy="3107803"/>
          </a:xfrm>
          <a:prstGeom prst="rect">
            <a:avLst/>
          </a:prstGeom>
        </p:spPr>
      </p:pic>
    </p:spTree>
    <p:extLst>
      <p:ext uri="{BB962C8B-B14F-4D97-AF65-F5344CB8AC3E}">
        <p14:creationId xmlns:p14="http://schemas.microsoft.com/office/powerpoint/2010/main" val="2365393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B2829-D952-6E6A-8A3A-9525D6709171}"/>
              </a:ext>
            </a:extLst>
          </p:cNvPr>
          <p:cNvSpPr>
            <a:spLocks noGrp="1"/>
          </p:cNvSpPr>
          <p:nvPr>
            <p:ph type="title"/>
          </p:nvPr>
        </p:nvSpPr>
        <p:spPr/>
        <p:txBody>
          <a:bodyPr/>
          <a:lstStyle/>
          <a:p>
            <a:r>
              <a:rPr lang="en-US" dirty="0"/>
              <a:t>Document the Facts</a:t>
            </a:r>
          </a:p>
        </p:txBody>
      </p:sp>
      <p:sp>
        <p:nvSpPr>
          <p:cNvPr id="3" name="Content Placeholder 2">
            <a:extLst>
              <a:ext uri="{FF2B5EF4-FFF2-40B4-BE49-F238E27FC236}">
                <a16:creationId xmlns:a16="http://schemas.microsoft.com/office/drawing/2014/main" id="{3CF02144-C15D-C531-2025-C58A2DD62F09}"/>
              </a:ext>
            </a:extLst>
          </p:cNvPr>
          <p:cNvSpPr>
            <a:spLocks noGrp="1"/>
          </p:cNvSpPr>
          <p:nvPr>
            <p:ph idx="1"/>
          </p:nvPr>
        </p:nvSpPr>
        <p:spPr>
          <a:xfrm>
            <a:off x="680322" y="2336872"/>
            <a:ext cx="5415678" cy="4022725"/>
          </a:xfrm>
        </p:spPr>
        <p:txBody>
          <a:bodyPr>
            <a:normAutofit/>
          </a:bodyPr>
          <a:lstStyle/>
          <a:p>
            <a:r>
              <a:rPr lang="en-US" dirty="0">
                <a:solidFill>
                  <a:srgbClr val="000000"/>
                </a:solidFill>
                <a:ea typeface="Arial" pitchFamily="34" charset="-122"/>
                <a:cs typeface="Arial" pitchFamily="34" charset="-120"/>
              </a:rPr>
              <a:t>Date and time of the call-out</a:t>
            </a:r>
            <a:endParaRPr lang="en-US" dirty="0"/>
          </a:p>
          <a:p>
            <a:r>
              <a:rPr lang="en-US" dirty="0">
                <a:solidFill>
                  <a:srgbClr val="000000"/>
                </a:solidFill>
                <a:ea typeface="Arial" pitchFamily="34" charset="-122"/>
                <a:cs typeface="Arial" pitchFamily="34" charset="-120"/>
              </a:rPr>
              <a:t>Method of communication</a:t>
            </a:r>
            <a:endParaRPr lang="en-US" dirty="0"/>
          </a:p>
          <a:p>
            <a:r>
              <a:rPr lang="en-US" dirty="0">
                <a:solidFill>
                  <a:srgbClr val="000000"/>
                </a:solidFill>
                <a:ea typeface="Arial" pitchFamily="34" charset="-122"/>
                <a:cs typeface="Arial" pitchFamily="34" charset="-120"/>
              </a:rPr>
              <a:t>Scheduled work hours</a:t>
            </a:r>
            <a:endParaRPr lang="en-US" dirty="0"/>
          </a:p>
          <a:p>
            <a:r>
              <a:rPr lang="en-US" dirty="0">
                <a:solidFill>
                  <a:srgbClr val="000000"/>
                </a:solidFill>
                <a:ea typeface="Arial" pitchFamily="34" charset="-122"/>
                <a:cs typeface="Arial" pitchFamily="34" charset="-120"/>
              </a:rPr>
              <a:t>General reason provided</a:t>
            </a:r>
            <a:endParaRPr lang="en-US" dirty="0"/>
          </a:p>
          <a:p>
            <a:r>
              <a:rPr lang="en-US" dirty="0">
                <a:solidFill>
                  <a:srgbClr val="000000"/>
                </a:solidFill>
                <a:ea typeface="Arial" pitchFamily="34" charset="-122"/>
                <a:cs typeface="Arial" pitchFamily="34" charset="-120"/>
              </a:rPr>
              <a:t>Expected update or return date</a:t>
            </a:r>
            <a:endParaRPr lang="en-US" dirty="0"/>
          </a:p>
          <a:p>
            <a:r>
              <a:rPr lang="en-US" dirty="0">
                <a:solidFill>
                  <a:srgbClr val="000000"/>
                </a:solidFill>
                <a:ea typeface="Arial" pitchFamily="34" charset="-122"/>
                <a:cs typeface="Arial" pitchFamily="34" charset="-120"/>
              </a:rPr>
              <a:t>Whether the notification procedure was followed</a:t>
            </a:r>
            <a:endParaRPr lang="en-US" dirty="0"/>
          </a:p>
        </p:txBody>
      </p:sp>
      <p:sp>
        <p:nvSpPr>
          <p:cNvPr id="4" name="Content Placeholder 3">
            <a:extLst>
              <a:ext uri="{FF2B5EF4-FFF2-40B4-BE49-F238E27FC236}">
                <a16:creationId xmlns:a16="http://schemas.microsoft.com/office/drawing/2014/main" id="{509F100E-7E9D-7B8E-535F-E58985EE7743}"/>
              </a:ext>
            </a:extLst>
          </p:cNvPr>
          <p:cNvSpPr>
            <a:spLocks noGrp="1"/>
          </p:cNvSpPr>
          <p:nvPr>
            <p:ph sz="half" idx="4294967295"/>
          </p:nvPr>
        </p:nvSpPr>
        <p:spPr>
          <a:xfrm>
            <a:off x="6096000" y="2336872"/>
            <a:ext cx="4937125" cy="4022725"/>
          </a:xfrm>
        </p:spPr>
        <p:txBody>
          <a:bodyPr>
            <a:normAutofit/>
          </a:bodyPr>
          <a:lstStyle/>
          <a:p>
            <a:pPr marR="0" lvl="0" algn="l" defTabSz="914400" rtl="0" eaLnBrk="1" fontAlgn="auto" latinLnBrk="0" hangingPunct="1">
              <a:lnSpc>
                <a:spcPct val="90000"/>
              </a:lnSpc>
              <a:spcBef>
                <a:spcPts val="1200"/>
              </a:spcBef>
              <a:spcAft>
                <a:spcPts val="200"/>
              </a:spcAft>
              <a:buClr>
                <a:srgbClr val="FBAE42"/>
              </a:buClr>
              <a:buSzPct val="100000"/>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venir Next" panose="020B0503020202020204" pitchFamily="34" charset="0"/>
                <a:ea typeface="Arial" pitchFamily="34" charset="-122"/>
                <a:cs typeface="Arial" pitchFamily="34" charset="-120"/>
              </a:rPr>
              <a:t>Appropriate: Employee called at 7:45 a.m. for an 8:00 a.m. shift and reported being unable to work. Did not call within the time stated in our policy</a:t>
            </a:r>
            <a:r>
              <a:rPr lang="en-US" sz="2000" dirty="0">
                <a:solidFill>
                  <a:srgbClr val="000000"/>
                </a:solidFill>
                <a:latin typeface="Avenir Next" panose="020B0503020202020204" pitchFamily="34" charset="0"/>
                <a:ea typeface="Arial" pitchFamily="34" charset="-122"/>
                <a:cs typeface="Arial" pitchFamily="34" charset="-120"/>
              </a:rPr>
              <a:t>. </a:t>
            </a:r>
            <a:endParaRPr kumimoji="0" lang="en-US" sz="2000" b="0" i="0" u="none" strike="noStrike" kern="1200" cap="none" spc="0" normalizeH="0" baseline="0" noProof="0" dirty="0">
              <a:ln>
                <a:noFill/>
              </a:ln>
              <a:solidFill>
                <a:srgbClr val="666666">
                  <a:lumMod val="75000"/>
                  <a:lumOff val="25000"/>
                </a:srgbClr>
              </a:solidFill>
              <a:effectLst/>
              <a:uLnTx/>
              <a:uFillTx/>
              <a:latin typeface="Avenir Next" panose="020B0503020202020204" pitchFamily="34" charset="0"/>
            </a:endParaRPr>
          </a:p>
          <a:p>
            <a:pPr marR="0" lvl="0" algn="l" defTabSz="914400" rtl="0" eaLnBrk="1" fontAlgn="auto" latinLnBrk="0" hangingPunct="1">
              <a:lnSpc>
                <a:spcPct val="90000"/>
              </a:lnSpc>
              <a:spcBef>
                <a:spcPts val="1200"/>
              </a:spcBef>
              <a:spcAft>
                <a:spcPts val="200"/>
              </a:spcAft>
              <a:buClr>
                <a:srgbClr val="FBAE42"/>
              </a:buClr>
              <a:buSzPct val="100000"/>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venir Next" panose="020B0503020202020204" pitchFamily="34" charset="0"/>
                <a:ea typeface="Arial" pitchFamily="34" charset="-122"/>
                <a:cs typeface="Arial" pitchFamily="34" charset="-120"/>
              </a:rPr>
              <a:t>Avoid: Employee made another excuse and is becoming unreliable.</a:t>
            </a:r>
            <a:endParaRPr kumimoji="0" lang="en-US" sz="2000" b="0" i="0" u="none" strike="noStrike" kern="1200" cap="none" spc="0" normalizeH="0" baseline="0" noProof="0" dirty="0">
              <a:ln>
                <a:noFill/>
              </a:ln>
              <a:solidFill>
                <a:srgbClr val="666666">
                  <a:lumMod val="75000"/>
                  <a:lumOff val="25000"/>
                </a:srgbClr>
              </a:solidFill>
              <a:effectLst/>
              <a:uLnTx/>
              <a:uFillTx/>
              <a:latin typeface="Avenir Next" panose="020B0503020202020204" pitchFamily="34" charset="0"/>
            </a:endParaRPr>
          </a:p>
        </p:txBody>
      </p:sp>
    </p:spTree>
    <p:extLst>
      <p:ext uri="{BB962C8B-B14F-4D97-AF65-F5344CB8AC3E}">
        <p14:creationId xmlns:p14="http://schemas.microsoft.com/office/powerpoint/2010/main" val="3429764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B7A00-CF66-940B-7997-89F20A9E042A}"/>
              </a:ext>
            </a:extLst>
          </p:cNvPr>
          <p:cNvSpPr>
            <a:spLocks noGrp="1"/>
          </p:cNvSpPr>
          <p:nvPr>
            <p:ph type="title"/>
          </p:nvPr>
        </p:nvSpPr>
        <p:spPr/>
        <p:txBody>
          <a:bodyPr>
            <a:normAutofit fontScale="90000"/>
          </a:bodyPr>
          <a:lstStyle/>
          <a:p>
            <a:r>
              <a:rPr lang="en-US" dirty="0"/>
              <a:t>What to do when the employee keeps calling out</a:t>
            </a:r>
          </a:p>
        </p:txBody>
      </p:sp>
      <p:sp>
        <p:nvSpPr>
          <p:cNvPr id="3" name="Content Placeholder 2">
            <a:extLst>
              <a:ext uri="{FF2B5EF4-FFF2-40B4-BE49-F238E27FC236}">
                <a16:creationId xmlns:a16="http://schemas.microsoft.com/office/drawing/2014/main" id="{F441D1C2-F1D4-7B64-CD1E-4009356993FE}"/>
              </a:ext>
            </a:extLst>
          </p:cNvPr>
          <p:cNvSpPr>
            <a:spLocks noGrp="1"/>
          </p:cNvSpPr>
          <p:nvPr>
            <p:ph idx="1"/>
          </p:nvPr>
        </p:nvSpPr>
        <p:spPr>
          <a:xfrm>
            <a:off x="680320" y="2161260"/>
            <a:ext cx="6265487" cy="4378819"/>
          </a:xfrm>
        </p:spPr>
        <p:txBody>
          <a:bodyPr>
            <a:normAutofit/>
          </a:bodyPr>
          <a:lstStyle/>
          <a:p>
            <a:r>
              <a:rPr lang="en-US" sz="1800" dirty="0">
                <a:solidFill>
                  <a:srgbClr val="000000"/>
                </a:solidFill>
                <a:ea typeface="Arial" pitchFamily="34" charset="-122"/>
                <a:cs typeface="Arial" pitchFamily="34" charset="-120"/>
              </a:rPr>
              <a:t>Review the attendance record for accuracy.</a:t>
            </a:r>
            <a:endParaRPr lang="en-US" sz="1800" dirty="0"/>
          </a:p>
          <a:p>
            <a:r>
              <a:rPr lang="en-US" sz="1800" dirty="0">
                <a:solidFill>
                  <a:srgbClr val="000000"/>
                </a:solidFill>
                <a:ea typeface="Arial" pitchFamily="34" charset="-122"/>
                <a:cs typeface="Arial" pitchFamily="34" charset="-120"/>
              </a:rPr>
              <a:t>Identify which absences may be protected.</a:t>
            </a:r>
            <a:endParaRPr lang="en-US" sz="1800" dirty="0"/>
          </a:p>
          <a:p>
            <a:r>
              <a:rPr lang="en-US" sz="1800" dirty="0">
                <a:solidFill>
                  <a:srgbClr val="000000"/>
                </a:solidFill>
                <a:ea typeface="Arial" pitchFamily="34" charset="-122"/>
                <a:cs typeface="Arial" pitchFamily="34" charset="-120"/>
              </a:rPr>
              <a:t>Separate attendance from communication issues.</a:t>
            </a:r>
            <a:endParaRPr lang="en-US" sz="1800" dirty="0"/>
          </a:p>
          <a:p>
            <a:r>
              <a:rPr lang="en-US" sz="1800" dirty="0">
                <a:solidFill>
                  <a:srgbClr val="000000"/>
                </a:solidFill>
                <a:ea typeface="Arial" pitchFamily="34" charset="-122"/>
                <a:cs typeface="Arial" pitchFamily="34" charset="-120"/>
              </a:rPr>
              <a:t>Meet privately with the employee.</a:t>
            </a:r>
            <a:endParaRPr lang="en-US" sz="1800" dirty="0"/>
          </a:p>
          <a:p>
            <a:r>
              <a:rPr lang="en-US" sz="1800" dirty="0">
                <a:solidFill>
                  <a:srgbClr val="000000"/>
                </a:solidFill>
                <a:ea typeface="Arial" pitchFamily="34" charset="-122"/>
                <a:cs typeface="Arial" pitchFamily="34" charset="-120"/>
              </a:rPr>
              <a:t>Restate attendance and notification expectations.</a:t>
            </a:r>
            <a:endParaRPr lang="en-US" sz="1800" dirty="0"/>
          </a:p>
          <a:p>
            <a:r>
              <a:rPr lang="en-US" sz="1800" dirty="0">
                <a:solidFill>
                  <a:srgbClr val="000000"/>
                </a:solidFill>
                <a:ea typeface="Arial" pitchFamily="34" charset="-122"/>
                <a:cs typeface="Arial" pitchFamily="34" charset="-120"/>
              </a:rPr>
              <a:t>Ask whether the employee needs a leave of absence or possible accommodation.</a:t>
            </a:r>
            <a:endParaRPr lang="en-US" sz="1800" dirty="0"/>
          </a:p>
          <a:p>
            <a:r>
              <a:rPr lang="en-US" sz="1800" dirty="0">
                <a:solidFill>
                  <a:srgbClr val="000000"/>
                </a:solidFill>
                <a:ea typeface="Arial" pitchFamily="34" charset="-122"/>
                <a:cs typeface="Arial" pitchFamily="34" charset="-120"/>
              </a:rPr>
              <a:t>Document the conversation objectively.</a:t>
            </a:r>
            <a:endParaRPr lang="en-US" sz="1800" dirty="0"/>
          </a:p>
          <a:p>
            <a:r>
              <a:rPr lang="en-US" sz="1800" dirty="0">
                <a:solidFill>
                  <a:srgbClr val="000000"/>
                </a:solidFill>
                <a:ea typeface="Arial" pitchFamily="34" charset="-122"/>
                <a:cs typeface="Arial" pitchFamily="34" charset="-120"/>
              </a:rPr>
              <a:t>Consult HR or your employment attorney before taking corrective action.</a:t>
            </a:r>
            <a:endParaRPr lang="en-US" sz="1800" dirty="0"/>
          </a:p>
          <a:p>
            <a:r>
              <a:rPr lang="en-US" sz="1800" dirty="0">
                <a:solidFill>
                  <a:srgbClr val="000000"/>
                </a:solidFill>
                <a:ea typeface="Arial" pitchFamily="34" charset="-122"/>
                <a:cs typeface="Arial" pitchFamily="34" charset="-120"/>
              </a:rPr>
              <a:t>Address failure to follow procedures, not the lawful use of protected leave</a:t>
            </a:r>
            <a:endParaRPr lang="en-US" sz="1800" dirty="0"/>
          </a:p>
        </p:txBody>
      </p:sp>
      <p:pic>
        <p:nvPicPr>
          <p:cNvPr id="5" name="Picture 4">
            <a:extLst>
              <a:ext uri="{FF2B5EF4-FFF2-40B4-BE49-F238E27FC236}">
                <a16:creationId xmlns:a16="http://schemas.microsoft.com/office/drawing/2014/main" id="{62E54B89-6C5F-58D9-1601-43033D0FC4E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25005" y="2929737"/>
            <a:ext cx="4779264" cy="26883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7632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3" name="Text 1"/>
          <p:cNvSpPr/>
          <p:nvPr/>
        </p:nvSpPr>
        <p:spPr>
          <a:xfrm>
            <a:off x="868680" y="2757952"/>
            <a:ext cx="10332720" cy="1920240"/>
          </a:xfrm>
          <a:prstGeom prst="rect">
            <a:avLst/>
          </a:prstGeom>
          <a:noFill/>
          <a:ln/>
        </p:spPr>
        <p:txBody>
          <a:bodyPr wrap="square" lIns="635" tIns="635" rIns="635" bIns="635" rtlCol="0" anchor="ctr">
            <a:normAutofit/>
          </a:bodyPr>
          <a:lstStyle/>
          <a:p>
            <a:pPr marL="0" indent="0" algn="ctr">
              <a:buNone/>
            </a:pPr>
            <a:r>
              <a:rPr lang="en-US" sz="2000" i="1" dirty="0">
                <a:solidFill>
                  <a:srgbClr val="000000"/>
                </a:solidFill>
                <a:latin typeface="Avenir Next" panose="020B0503020202020204" pitchFamily="34" charset="0"/>
                <a:ea typeface="Arial" pitchFamily="34" charset="-122"/>
                <a:cs typeface="Arial" pitchFamily="34" charset="-120"/>
              </a:rPr>
              <a:t>“I want to discuss the recent occasions when you notified us shortly before your shift. Timely notice helps us arrange coverage. Is there anything affecting your ability to follow the call-out procedure, or anything you would like to discuss with me or HR?”</a:t>
            </a:r>
            <a:endParaRPr lang="en-US" sz="2000" dirty="0">
              <a:latin typeface="Avenir Next" panose="020B0503020202020204" pitchFamily="34" charset="0"/>
            </a:endParaRPr>
          </a:p>
        </p:txBody>
      </p:sp>
      <p:sp>
        <p:nvSpPr>
          <p:cNvPr id="4" name="Text 2"/>
          <p:cNvSpPr/>
          <p:nvPr/>
        </p:nvSpPr>
        <p:spPr>
          <a:xfrm>
            <a:off x="914400" y="3794760"/>
            <a:ext cx="10241280" cy="1828800"/>
          </a:xfrm>
          <a:prstGeom prst="rect">
            <a:avLst/>
          </a:prstGeom>
          <a:noFill/>
          <a:ln/>
        </p:spPr>
        <p:txBody>
          <a:bodyPr wrap="square" lIns="508" tIns="508" rIns="508" bIns="508" rtlCol="0" anchor="t">
            <a:normAutofit/>
          </a:bodyPr>
          <a:lstStyle/>
          <a:p>
            <a:pPr marL="228600" indent="-228600">
              <a:buSzPct val="100000"/>
              <a:buChar char="•"/>
            </a:pPr>
            <a:endParaRPr lang="en-US" sz="1800" dirty="0"/>
          </a:p>
        </p:txBody>
      </p:sp>
      <p:sp>
        <p:nvSpPr>
          <p:cNvPr id="5" name="Title 4">
            <a:extLst>
              <a:ext uri="{FF2B5EF4-FFF2-40B4-BE49-F238E27FC236}">
                <a16:creationId xmlns:a16="http://schemas.microsoft.com/office/drawing/2014/main" id="{8E6C50A3-5770-8425-652A-6B109737D2A4}"/>
              </a:ext>
            </a:extLst>
          </p:cNvPr>
          <p:cNvSpPr>
            <a:spLocks noGrp="1"/>
          </p:cNvSpPr>
          <p:nvPr>
            <p:ph type="title"/>
          </p:nvPr>
        </p:nvSpPr>
        <p:spPr/>
        <p:txBody>
          <a:bodyPr/>
          <a:lstStyle/>
          <a:p>
            <a:r>
              <a:rPr lang="en-US" b="1" dirty="0"/>
              <a:t>Sample Coaching Conversation starter</a:t>
            </a:r>
          </a:p>
        </p:txBody>
      </p:sp>
      <p:sp>
        <p:nvSpPr>
          <p:cNvPr id="25" name="Slide Number Placeholder 0"/>
          <p:cNvSpPr>
            <a:spLocks noGrp="1"/>
          </p:cNvSpPr>
          <p:nvPr>
            <p:ph type="sldNum" sz="quarter" idx="4294967295"/>
          </p:nvPr>
        </p:nvSpPr>
        <p:spPr>
          <a:xfrm>
            <a:off x="11917363" y="6473825"/>
            <a:ext cx="274637" cy="165100"/>
          </a:xfrm>
          <a:prstGeom prst="rect">
            <a:avLst/>
          </a:prstGeom>
          <a:extLst>
            <a:ext uri="{C572A759-6A51-4108-AA02-DFA0A04FC94B}">
              <ma14:wrappingTextBoxFlag xmlns:ma14="http://schemas.microsoft.com/office/mac/drawingml/2011/main" xmlns="" val="0"/>
            </a:ext>
          </a:extLst>
        </p:spPr>
        <p:txBody>
          <a:bodyPr lIns="0" tIns="0" rIns="0" bIns="0"/>
          <a:lstStyle>
            <a:lvl1pPr marL="0" algn="l" defTabSz="914400" rtl="0" eaLnBrk="1" latinLnBrk="0" hangingPunct="1">
              <a:defRPr sz="800" kern="1200">
                <a:solidFill>
                  <a:srgbClr val="000000"/>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18</a:t>
            </a:fld>
            <a:endParaRPr lang="en-US"/>
          </a:p>
        </p:txBody>
      </p:sp>
    </p:spTree>
    <p:extLst>
      <p:ext uri="{BB962C8B-B14F-4D97-AF65-F5344CB8AC3E}">
        <p14:creationId xmlns:p14="http://schemas.microsoft.com/office/powerpoint/2010/main" val="2435374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40923-8BA3-C8C3-0FB0-6A7059467555}"/>
              </a:ext>
            </a:extLst>
          </p:cNvPr>
          <p:cNvSpPr>
            <a:spLocks noGrp="1"/>
          </p:cNvSpPr>
          <p:nvPr>
            <p:ph type="title"/>
          </p:nvPr>
        </p:nvSpPr>
        <p:spPr/>
        <p:txBody>
          <a:bodyPr/>
          <a:lstStyle/>
          <a:p>
            <a:r>
              <a:rPr lang="en-US" dirty="0"/>
              <a:t>Scenario</a:t>
            </a:r>
          </a:p>
        </p:txBody>
      </p:sp>
      <p:sp>
        <p:nvSpPr>
          <p:cNvPr id="3" name="Content Placeholder 2">
            <a:extLst>
              <a:ext uri="{FF2B5EF4-FFF2-40B4-BE49-F238E27FC236}">
                <a16:creationId xmlns:a16="http://schemas.microsoft.com/office/drawing/2014/main" id="{1AAE151E-C309-28DC-65F8-47B2798C243B}"/>
              </a:ext>
            </a:extLst>
          </p:cNvPr>
          <p:cNvSpPr>
            <a:spLocks noGrp="1"/>
          </p:cNvSpPr>
          <p:nvPr>
            <p:ph idx="1"/>
          </p:nvPr>
        </p:nvSpPr>
        <p:spPr>
          <a:xfrm>
            <a:off x="680321" y="2149147"/>
            <a:ext cx="5290529" cy="4336431"/>
          </a:xfrm>
        </p:spPr>
        <p:txBody>
          <a:bodyPr/>
          <a:lstStyle/>
          <a:p>
            <a:r>
              <a:rPr lang="en-US" dirty="0"/>
              <a:t>An employee calls 15 minutes before the start of a shift and says: “I cannot come in today. I have a family situation.”</a:t>
            </a:r>
          </a:p>
          <a:p>
            <a:r>
              <a:rPr lang="en-US" dirty="0"/>
              <a:t>How should the manager respond?</a:t>
            </a:r>
          </a:p>
          <a:p>
            <a:r>
              <a:rPr lang="en-US" dirty="0"/>
              <a:t>What information does the manager need?</a:t>
            </a:r>
          </a:p>
          <a:p>
            <a:r>
              <a:rPr lang="en-US" dirty="0"/>
              <a:t>Should the manager ask for details?</a:t>
            </a:r>
          </a:p>
          <a:p>
            <a:r>
              <a:rPr lang="en-US" dirty="0"/>
              <a:t>What should the manager document?</a:t>
            </a:r>
          </a:p>
          <a:p>
            <a:r>
              <a:rPr lang="en-US" dirty="0"/>
              <a:t>When should HR become involved?</a:t>
            </a:r>
          </a:p>
          <a:p>
            <a:r>
              <a:rPr lang="en-US" dirty="0"/>
              <a:t>What if this becomes a pattern?</a:t>
            </a:r>
          </a:p>
          <a:p>
            <a:endParaRPr lang="en-US" dirty="0"/>
          </a:p>
        </p:txBody>
      </p:sp>
      <p:pic>
        <p:nvPicPr>
          <p:cNvPr id="5" name="Picture 4">
            <a:extLst>
              <a:ext uri="{FF2B5EF4-FFF2-40B4-BE49-F238E27FC236}">
                <a16:creationId xmlns:a16="http://schemas.microsoft.com/office/drawing/2014/main" id="{2DA5A466-9474-8F15-D202-E4F4F8861D5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315537" y="2951313"/>
            <a:ext cx="5464196" cy="27320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70460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F446E-A171-D16D-6D6C-18156E64FB8E}"/>
              </a:ext>
            </a:extLst>
          </p:cNvPr>
          <p:cNvSpPr>
            <a:spLocks noGrp="1"/>
          </p:cNvSpPr>
          <p:nvPr>
            <p:ph type="title"/>
          </p:nvPr>
        </p:nvSpPr>
        <p:spPr/>
        <p:txBody>
          <a:bodyPr>
            <a:normAutofit fontScale="90000"/>
          </a:bodyPr>
          <a:lstStyle/>
          <a:p>
            <a:r>
              <a:rPr lang="en-US" b="1" dirty="0"/>
              <a:t>Attendance Concern or Protected Absence?</a:t>
            </a:r>
          </a:p>
        </p:txBody>
      </p:sp>
      <p:sp>
        <p:nvSpPr>
          <p:cNvPr id="4" name="Text Placeholder 3">
            <a:extLst>
              <a:ext uri="{FF2B5EF4-FFF2-40B4-BE49-F238E27FC236}">
                <a16:creationId xmlns:a16="http://schemas.microsoft.com/office/drawing/2014/main" id="{E1EAED9D-EB58-D5B6-74A9-8FDBF79C6E84}"/>
              </a:ext>
            </a:extLst>
          </p:cNvPr>
          <p:cNvSpPr>
            <a:spLocks noGrp="1"/>
          </p:cNvSpPr>
          <p:nvPr>
            <p:ph type="body" idx="1"/>
          </p:nvPr>
        </p:nvSpPr>
        <p:spPr>
          <a:xfrm>
            <a:off x="680319" y="2185737"/>
            <a:ext cx="3928015" cy="492699"/>
          </a:xfrm>
        </p:spPr>
        <p:txBody>
          <a:bodyPr/>
          <a:lstStyle/>
          <a:p>
            <a:r>
              <a:rPr lang="en-US" dirty="0"/>
              <a:t>Possible attendance concern</a:t>
            </a:r>
          </a:p>
        </p:txBody>
      </p:sp>
      <p:sp>
        <p:nvSpPr>
          <p:cNvPr id="6" name="Text Placeholder 5">
            <a:extLst>
              <a:ext uri="{FF2B5EF4-FFF2-40B4-BE49-F238E27FC236}">
                <a16:creationId xmlns:a16="http://schemas.microsoft.com/office/drawing/2014/main" id="{55064437-8E92-B2C9-5FEB-A8738C18104E}"/>
              </a:ext>
            </a:extLst>
          </p:cNvPr>
          <p:cNvSpPr>
            <a:spLocks noGrp="1"/>
          </p:cNvSpPr>
          <p:nvPr>
            <p:ph type="body" sz="quarter" idx="3"/>
          </p:nvPr>
        </p:nvSpPr>
        <p:spPr>
          <a:xfrm>
            <a:off x="5594123" y="2185736"/>
            <a:ext cx="4474028" cy="492700"/>
          </a:xfrm>
        </p:spPr>
        <p:txBody>
          <a:bodyPr/>
          <a:lstStyle/>
          <a:p>
            <a:r>
              <a:rPr lang="en-US" dirty="0"/>
              <a:t>Possible protected absence</a:t>
            </a:r>
          </a:p>
        </p:txBody>
      </p:sp>
      <p:sp>
        <p:nvSpPr>
          <p:cNvPr id="12" name="Content Placeholder 11">
            <a:extLst>
              <a:ext uri="{FF2B5EF4-FFF2-40B4-BE49-F238E27FC236}">
                <a16:creationId xmlns:a16="http://schemas.microsoft.com/office/drawing/2014/main" id="{9A9A32A3-1441-C818-3AFA-325221FA617A}"/>
              </a:ext>
            </a:extLst>
          </p:cNvPr>
          <p:cNvSpPr>
            <a:spLocks noGrp="1"/>
          </p:cNvSpPr>
          <p:nvPr>
            <p:ph sz="half" idx="2"/>
          </p:nvPr>
        </p:nvSpPr>
        <p:spPr>
          <a:xfrm>
            <a:off x="680319" y="3030007"/>
            <a:ext cx="4698355" cy="2906179"/>
          </a:xfrm>
        </p:spPr>
        <p:txBody>
          <a:bodyPr>
            <a:normAutofit fontScale="85000" lnSpcReduction="20000"/>
          </a:bodyPr>
          <a:lstStyle/>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Failure to notify the appropriate manager</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Failure to use the required call-out method</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Notice provided later than reasonably possible</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Failure to provide an expected update</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Repeated communication failures</a:t>
            </a:r>
            <a:endParaRPr lang="en-US" dirty="0"/>
          </a:p>
          <a:p>
            <a:pPr>
              <a:buFont typeface="Wingdings" panose="05000000000000000000" pitchFamily="2" charset="2"/>
              <a:buChar char="§"/>
            </a:pPr>
            <a:endParaRPr lang="en-US" dirty="0"/>
          </a:p>
        </p:txBody>
      </p:sp>
      <p:sp>
        <p:nvSpPr>
          <p:cNvPr id="14" name="Content Placeholder 13">
            <a:extLst>
              <a:ext uri="{FF2B5EF4-FFF2-40B4-BE49-F238E27FC236}">
                <a16:creationId xmlns:a16="http://schemas.microsoft.com/office/drawing/2014/main" id="{59A7AAE7-D052-1229-B200-A4EF35FD3AF1}"/>
              </a:ext>
            </a:extLst>
          </p:cNvPr>
          <p:cNvSpPr>
            <a:spLocks noGrp="1"/>
          </p:cNvSpPr>
          <p:nvPr>
            <p:ph sz="quarter" idx="4"/>
          </p:nvPr>
        </p:nvSpPr>
        <p:spPr/>
        <p:txBody>
          <a:bodyPr>
            <a:normAutofit fontScale="85000" lnSpcReduction="20000"/>
          </a:bodyPr>
          <a:lstStyle/>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Medical condition affecting the employee or family</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Workplace injury</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Accommodation request</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Intermittent or extended time away</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Sick leave, family leave, pregnancy, military service, jury duty, or another protected reason</a:t>
            </a:r>
            <a:endParaRPr lang="en-US" dirty="0"/>
          </a:p>
          <a:p>
            <a:pPr>
              <a:buClr>
                <a:srgbClr val="FBAE42"/>
              </a:buClr>
              <a:buFont typeface="Wingdings" panose="05000000000000000000" pitchFamily="2" charset="2"/>
              <a:buChar char="§"/>
            </a:pPr>
            <a:r>
              <a:rPr lang="en-US" dirty="0">
                <a:solidFill>
                  <a:srgbClr val="000000"/>
                </a:solidFill>
                <a:ea typeface="Arial" pitchFamily="34" charset="-122"/>
                <a:cs typeface="Arial" pitchFamily="34" charset="-120"/>
              </a:rPr>
              <a:t>Managers should not independently determine whether an absence is legally protected.</a:t>
            </a:r>
            <a:endParaRPr lang="en-US" dirty="0"/>
          </a:p>
          <a:p>
            <a:pPr>
              <a:buClr>
                <a:srgbClr val="FBAE42"/>
              </a:buClr>
              <a:buFont typeface="Wingdings" panose="05000000000000000000" pitchFamily="2" charset="2"/>
              <a:buChar char="§"/>
            </a:pPr>
            <a:endParaRPr lang="en-US" dirty="0"/>
          </a:p>
        </p:txBody>
      </p:sp>
    </p:spTree>
    <p:extLst>
      <p:ext uri="{BB962C8B-B14F-4D97-AF65-F5344CB8AC3E}">
        <p14:creationId xmlns:p14="http://schemas.microsoft.com/office/powerpoint/2010/main" val="2604012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B6B3-B992-E39B-1A6B-3D2E3DFA6F65}"/>
              </a:ext>
            </a:extLst>
          </p:cNvPr>
          <p:cNvSpPr>
            <a:spLocks noGrp="1"/>
          </p:cNvSpPr>
          <p:nvPr>
            <p:ph type="title"/>
          </p:nvPr>
        </p:nvSpPr>
        <p:spPr/>
        <p:txBody>
          <a:bodyPr/>
          <a:lstStyle/>
          <a:p>
            <a:r>
              <a:rPr lang="en-US" dirty="0"/>
              <a:t>What about personal or vacation time off?</a:t>
            </a:r>
          </a:p>
        </p:txBody>
      </p:sp>
      <p:sp>
        <p:nvSpPr>
          <p:cNvPr id="3" name="Content Placeholder 2">
            <a:extLst>
              <a:ext uri="{FF2B5EF4-FFF2-40B4-BE49-F238E27FC236}">
                <a16:creationId xmlns:a16="http://schemas.microsoft.com/office/drawing/2014/main" id="{6B93EF66-E3C2-01D1-14EE-D76C843D45F2}"/>
              </a:ext>
            </a:extLst>
          </p:cNvPr>
          <p:cNvSpPr>
            <a:spLocks noGrp="1"/>
          </p:cNvSpPr>
          <p:nvPr>
            <p:ph idx="1"/>
          </p:nvPr>
        </p:nvSpPr>
        <p:spPr>
          <a:xfrm>
            <a:off x="680321" y="2173370"/>
            <a:ext cx="5415679" cy="4191095"/>
          </a:xfrm>
        </p:spPr>
        <p:txBody>
          <a:bodyPr/>
          <a:lstStyle/>
          <a:p>
            <a:pPr>
              <a:spcBef>
                <a:spcPts val="600"/>
              </a:spcBef>
            </a:pPr>
            <a:r>
              <a:rPr lang="en-US" dirty="0">
                <a:solidFill>
                  <a:srgbClr val="000000"/>
                </a:solidFill>
                <a:ea typeface="Arial" pitchFamily="34" charset="-122"/>
                <a:cs typeface="Arial" pitchFamily="34" charset="-120"/>
              </a:rPr>
              <a:t>Establish how much advance notice you need for scheduling.</a:t>
            </a:r>
          </a:p>
          <a:p>
            <a:pPr>
              <a:spcBef>
                <a:spcPts val="600"/>
              </a:spcBef>
            </a:pPr>
            <a:r>
              <a:rPr lang="en-US" dirty="0">
                <a:solidFill>
                  <a:srgbClr val="000000"/>
                </a:solidFill>
                <a:cs typeface="Arial" pitchFamily="34" charset="-120"/>
              </a:rPr>
              <a:t>Communicate how the requests need to submitted.</a:t>
            </a:r>
            <a:endParaRPr lang="en-US" dirty="0"/>
          </a:p>
          <a:p>
            <a:pPr>
              <a:spcBef>
                <a:spcPts val="600"/>
              </a:spcBef>
            </a:pPr>
            <a:r>
              <a:rPr lang="en-US" dirty="0">
                <a:solidFill>
                  <a:srgbClr val="000000"/>
                </a:solidFill>
                <a:ea typeface="Arial" pitchFamily="34" charset="-122"/>
                <a:cs typeface="Arial" pitchFamily="34" charset="-120"/>
              </a:rPr>
              <a:t>Confirm the dates for the time off and expected return date. </a:t>
            </a:r>
          </a:p>
          <a:p>
            <a:pPr>
              <a:spcBef>
                <a:spcPts val="600"/>
              </a:spcBef>
            </a:pPr>
            <a:r>
              <a:rPr lang="en-US" dirty="0">
                <a:solidFill>
                  <a:srgbClr val="000000"/>
                </a:solidFill>
                <a:cs typeface="Arial" pitchFamily="34" charset="-120"/>
              </a:rPr>
              <a:t>Employees should wait for approval before making plans like purchasing airline tickets.</a:t>
            </a:r>
          </a:p>
          <a:p>
            <a:pPr>
              <a:spcBef>
                <a:spcPts val="600"/>
              </a:spcBef>
            </a:pPr>
            <a:r>
              <a:rPr lang="en-US" dirty="0">
                <a:solidFill>
                  <a:srgbClr val="000000"/>
                </a:solidFill>
                <a:cs typeface="Arial" pitchFamily="34" charset="-120"/>
              </a:rPr>
              <a:t>The manager should approve time off by considering legitimate operating issues and be consistent.</a:t>
            </a:r>
            <a:endParaRPr lang="en-US" dirty="0"/>
          </a:p>
        </p:txBody>
      </p:sp>
      <p:pic>
        <p:nvPicPr>
          <p:cNvPr id="5" name="Picture 4">
            <a:extLst>
              <a:ext uri="{FF2B5EF4-FFF2-40B4-BE49-F238E27FC236}">
                <a16:creationId xmlns:a16="http://schemas.microsoft.com/office/drawing/2014/main" id="{489406D0-F21A-438D-486A-784C44DD1E1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59040" y="2554417"/>
            <a:ext cx="3429000"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86958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31B24-D6A6-8D2E-018A-342867F594B1}"/>
              </a:ext>
            </a:extLst>
          </p:cNvPr>
          <p:cNvSpPr>
            <a:spLocks noGrp="1"/>
          </p:cNvSpPr>
          <p:nvPr>
            <p:ph type="title"/>
          </p:nvPr>
        </p:nvSpPr>
        <p:spPr/>
        <p:txBody>
          <a:bodyPr/>
          <a:lstStyle/>
          <a:p>
            <a:r>
              <a:rPr lang="en-US" b="1" dirty="0"/>
              <a:t>Washington Paid Family Medical Leave</a:t>
            </a:r>
          </a:p>
        </p:txBody>
      </p:sp>
    </p:spTree>
    <p:extLst>
      <p:ext uri="{BB962C8B-B14F-4D97-AF65-F5344CB8AC3E}">
        <p14:creationId xmlns:p14="http://schemas.microsoft.com/office/powerpoint/2010/main" val="2714013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FEE43-DF18-A9F8-BB70-F950324F54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FE91D-CA46-DA30-C735-296BE3182EF4}"/>
              </a:ext>
            </a:extLst>
          </p:cNvPr>
          <p:cNvSpPr>
            <a:spLocks noGrp="1"/>
          </p:cNvSpPr>
          <p:nvPr>
            <p:ph type="title"/>
          </p:nvPr>
        </p:nvSpPr>
        <p:spPr/>
        <p:txBody>
          <a:bodyPr/>
          <a:lstStyle/>
          <a:p>
            <a:r>
              <a:rPr lang="en-US" dirty="0"/>
              <a:t>Summary of Paid Family Medical Leave</a:t>
            </a:r>
          </a:p>
        </p:txBody>
      </p:sp>
      <p:sp>
        <p:nvSpPr>
          <p:cNvPr id="3" name="Content Placeholder 2">
            <a:extLst>
              <a:ext uri="{FF2B5EF4-FFF2-40B4-BE49-F238E27FC236}">
                <a16:creationId xmlns:a16="http://schemas.microsoft.com/office/drawing/2014/main" id="{EB1914A2-E4B9-2C41-71CB-9B394464A35A}"/>
              </a:ext>
            </a:extLst>
          </p:cNvPr>
          <p:cNvSpPr>
            <a:spLocks noGrp="1"/>
          </p:cNvSpPr>
          <p:nvPr>
            <p:ph idx="1"/>
          </p:nvPr>
        </p:nvSpPr>
        <p:spPr>
          <a:xfrm>
            <a:off x="680321" y="2126023"/>
            <a:ext cx="7931795" cy="4521127"/>
          </a:xfrm>
        </p:spPr>
        <p:txBody>
          <a:bodyPr>
            <a:normAutofit/>
          </a:bodyPr>
          <a:lstStyle/>
          <a:p>
            <a:pPr marL="0" lvl="1" indent="0">
              <a:spcBef>
                <a:spcPts val="0"/>
              </a:spcBef>
              <a:buNone/>
            </a:pPr>
            <a:r>
              <a:rPr lang="en-US" sz="2000" u="sng" dirty="0"/>
              <a:t>Medical Leave</a:t>
            </a:r>
          </a:p>
          <a:p>
            <a:pPr marL="685800" lvl="2">
              <a:spcBef>
                <a:spcPts val="0"/>
              </a:spcBef>
              <a:buFont typeface="Arial" panose="020B0604020202020204" pitchFamily="34" charset="0"/>
              <a:buChar char="•"/>
            </a:pPr>
            <a:r>
              <a:rPr lang="en-US" sz="1800" dirty="0"/>
              <a:t>Your serious health condition prevents you from working</a:t>
            </a:r>
          </a:p>
          <a:p>
            <a:pPr marL="685800" lvl="2">
              <a:spcBef>
                <a:spcPts val="0"/>
              </a:spcBef>
              <a:buFont typeface="Arial" panose="020B0604020202020204" pitchFamily="34" charset="0"/>
              <a:buChar char="•"/>
            </a:pPr>
            <a:r>
              <a:rPr lang="en-US" sz="1800" dirty="0"/>
              <a:t>For prenatal or postnatal care, including complications</a:t>
            </a:r>
          </a:p>
          <a:p>
            <a:pPr marL="685800" lvl="2">
              <a:spcBef>
                <a:spcPts val="0"/>
              </a:spcBef>
              <a:buFont typeface="Arial" panose="020B0604020202020204" pitchFamily="34" charset="0"/>
              <a:buChar char="•"/>
            </a:pPr>
            <a:r>
              <a:rPr lang="en-US" sz="1800" dirty="0"/>
              <a:t>Any leave taken by a birthing parent in the “postnatal period” will be designated as medical leave unless otherwise specified</a:t>
            </a:r>
          </a:p>
          <a:p>
            <a:pPr marL="228600" lvl="1">
              <a:spcBef>
                <a:spcPts val="0"/>
              </a:spcBef>
            </a:pPr>
            <a:endParaRPr lang="en-US" dirty="0"/>
          </a:p>
          <a:p>
            <a:pPr marL="0" lvl="1" indent="0">
              <a:spcBef>
                <a:spcPts val="0"/>
              </a:spcBef>
              <a:buNone/>
            </a:pPr>
            <a:r>
              <a:rPr lang="en-US" sz="2000" u="sng" dirty="0"/>
              <a:t>Family Leave</a:t>
            </a:r>
          </a:p>
          <a:p>
            <a:pPr lvl="1">
              <a:spcBef>
                <a:spcPts val="0"/>
              </a:spcBef>
            </a:pPr>
            <a:r>
              <a:rPr lang="en-US" dirty="0"/>
              <a:t>Care for a family member with a serious health condition</a:t>
            </a:r>
          </a:p>
          <a:p>
            <a:pPr lvl="1">
              <a:spcBef>
                <a:spcPts val="0"/>
              </a:spcBef>
            </a:pPr>
            <a:r>
              <a:rPr lang="en-US" dirty="0"/>
              <a:t>Bond with a new baby or child in your family</a:t>
            </a:r>
          </a:p>
          <a:p>
            <a:pPr lvl="1">
              <a:spcBef>
                <a:spcPts val="0"/>
              </a:spcBef>
            </a:pPr>
            <a:r>
              <a:rPr lang="en-US" dirty="0"/>
              <a:t>Spend time with a family member who is about to deploy overseas or is returning from overseas deployment (military exigency)</a:t>
            </a:r>
          </a:p>
        </p:txBody>
      </p:sp>
      <p:pic>
        <p:nvPicPr>
          <p:cNvPr id="5" name="Picture 4">
            <a:extLst>
              <a:ext uri="{FF2B5EF4-FFF2-40B4-BE49-F238E27FC236}">
                <a16:creationId xmlns:a16="http://schemas.microsoft.com/office/drawing/2014/main" id="{4AEA8538-3F63-6A83-2640-6A0451E15A8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612116" y="3009682"/>
            <a:ext cx="2982408" cy="29824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7845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C2F2E-36B9-BD00-070C-33D8379CC8B3}"/>
              </a:ext>
            </a:extLst>
          </p:cNvPr>
          <p:cNvSpPr>
            <a:spLocks noGrp="1"/>
          </p:cNvSpPr>
          <p:nvPr>
            <p:ph type="title"/>
          </p:nvPr>
        </p:nvSpPr>
        <p:spPr/>
        <p:txBody>
          <a:bodyPr/>
          <a:lstStyle/>
          <a:p>
            <a:r>
              <a:rPr lang="en-US" dirty="0"/>
              <a:t>Who is considered Family?</a:t>
            </a:r>
          </a:p>
        </p:txBody>
      </p:sp>
      <p:sp>
        <p:nvSpPr>
          <p:cNvPr id="3" name="Content Placeholder 2">
            <a:extLst>
              <a:ext uri="{FF2B5EF4-FFF2-40B4-BE49-F238E27FC236}">
                <a16:creationId xmlns:a16="http://schemas.microsoft.com/office/drawing/2014/main" id="{67880549-04AC-FD46-96CC-89E7BFFAE301}"/>
              </a:ext>
            </a:extLst>
          </p:cNvPr>
          <p:cNvSpPr>
            <a:spLocks noGrp="1"/>
          </p:cNvSpPr>
          <p:nvPr>
            <p:ph idx="1"/>
          </p:nvPr>
        </p:nvSpPr>
        <p:spPr>
          <a:xfrm>
            <a:off x="680322" y="2161258"/>
            <a:ext cx="5611478" cy="4203207"/>
          </a:xfrm>
        </p:spPr>
        <p:txBody>
          <a:bodyPr>
            <a:normAutofit/>
          </a:bodyPr>
          <a:lstStyle/>
          <a:p>
            <a:pPr lvl="0">
              <a:spcBef>
                <a:spcPts val="600"/>
              </a:spcBef>
            </a:pPr>
            <a:r>
              <a:rPr lang="en-US" dirty="0"/>
              <a:t>Spouses and domestic partners</a:t>
            </a:r>
          </a:p>
          <a:p>
            <a:pPr lvl="0">
              <a:spcBef>
                <a:spcPts val="600"/>
              </a:spcBef>
            </a:pPr>
            <a:r>
              <a:rPr lang="en-US" dirty="0"/>
              <a:t>Children (biological, adopted, foster, stepchild, legal guardian, de facto or loco parentis)</a:t>
            </a:r>
          </a:p>
          <a:p>
            <a:pPr lvl="0">
              <a:spcBef>
                <a:spcPts val="600"/>
              </a:spcBef>
            </a:pPr>
            <a:r>
              <a:rPr lang="en-US" dirty="0"/>
              <a:t>Parents and legal guardians (or spouse’s parents)</a:t>
            </a:r>
          </a:p>
          <a:p>
            <a:pPr lvl="0">
              <a:spcBef>
                <a:spcPts val="600"/>
              </a:spcBef>
            </a:pPr>
            <a:r>
              <a:rPr lang="en-US" dirty="0"/>
              <a:t>Siblings</a:t>
            </a:r>
          </a:p>
          <a:p>
            <a:pPr lvl="0">
              <a:spcBef>
                <a:spcPts val="600"/>
              </a:spcBef>
            </a:pPr>
            <a:r>
              <a:rPr lang="en-US" dirty="0"/>
              <a:t>Grandchildren</a:t>
            </a:r>
          </a:p>
          <a:p>
            <a:pPr lvl="0">
              <a:spcBef>
                <a:spcPts val="600"/>
              </a:spcBef>
            </a:pPr>
            <a:r>
              <a:rPr lang="en-US" dirty="0"/>
              <a:t>Grandparents (or spouse’s grandparents)</a:t>
            </a:r>
          </a:p>
          <a:p>
            <a:pPr lvl="0">
              <a:spcBef>
                <a:spcPts val="600"/>
              </a:spcBef>
            </a:pPr>
            <a:r>
              <a:rPr lang="en-US" dirty="0"/>
              <a:t>Son-in-law and daughter-in-law</a:t>
            </a:r>
          </a:p>
          <a:p>
            <a:pPr lvl="0">
              <a:spcBef>
                <a:spcPts val="600"/>
              </a:spcBef>
            </a:pPr>
            <a:r>
              <a:rPr lang="en-US" dirty="0"/>
              <a:t>Someone who expects to rely on the employee for care—whether they live together or not.</a:t>
            </a:r>
          </a:p>
          <a:p>
            <a:pPr>
              <a:spcBef>
                <a:spcPts val="600"/>
              </a:spcBef>
            </a:pPr>
            <a:endParaRPr lang="en-US" dirty="0"/>
          </a:p>
        </p:txBody>
      </p:sp>
      <p:pic>
        <p:nvPicPr>
          <p:cNvPr id="7" name="Picture 6">
            <a:extLst>
              <a:ext uri="{FF2B5EF4-FFF2-40B4-BE49-F238E27FC236}">
                <a16:creationId xmlns:a16="http://schemas.microsoft.com/office/drawing/2014/main" id="{5745B7B6-8EB0-9B81-C79B-4BAD9C4CE0FD}"/>
              </a:ext>
            </a:extLst>
          </p:cNvPr>
          <p:cNvPicPr>
            <a:picLocks noChangeAspect="1"/>
          </p:cNvPicPr>
          <p:nvPr/>
        </p:nvPicPr>
        <p:blipFill>
          <a:blip r:embed="rId2"/>
          <a:srcRect/>
          <a:stretch>
            <a:fillRect/>
          </a:stretch>
        </p:blipFill>
        <p:spPr>
          <a:xfrm>
            <a:off x="6449860" y="2305625"/>
            <a:ext cx="5061818" cy="3914472"/>
          </a:xfrm>
          <a:prstGeom prst="rect">
            <a:avLst/>
          </a:prstGeom>
        </p:spPr>
      </p:pic>
    </p:spTree>
    <p:extLst>
      <p:ext uri="{BB962C8B-B14F-4D97-AF65-F5344CB8AC3E}">
        <p14:creationId xmlns:p14="http://schemas.microsoft.com/office/powerpoint/2010/main" val="3954552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F6B3-D699-7738-C513-F9728EED95EE}"/>
              </a:ext>
            </a:extLst>
          </p:cNvPr>
          <p:cNvSpPr>
            <a:spLocks noGrp="1"/>
          </p:cNvSpPr>
          <p:nvPr>
            <p:ph type="title"/>
          </p:nvPr>
        </p:nvSpPr>
        <p:spPr/>
        <p:txBody>
          <a:bodyPr/>
          <a:lstStyle/>
          <a:p>
            <a:r>
              <a:rPr lang="en-US" dirty="0"/>
              <a:t>How much time is available?</a:t>
            </a:r>
          </a:p>
        </p:txBody>
      </p:sp>
      <p:sp>
        <p:nvSpPr>
          <p:cNvPr id="3" name="Content Placeholder 2">
            <a:extLst>
              <a:ext uri="{FF2B5EF4-FFF2-40B4-BE49-F238E27FC236}">
                <a16:creationId xmlns:a16="http://schemas.microsoft.com/office/drawing/2014/main" id="{4F2C6B10-1143-65AC-BEE4-C71F4A8B2EEA}"/>
              </a:ext>
            </a:extLst>
          </p:cNvPr>
          <p:cNvSpPr>
            <a:spLocks noGrp="1"/>
          </p:cNvSpPr>
          <p:nvPr>
            <p:ph idx="1"/>
          </p:nvPr>
        </p:nvSpPr>
        <p:spPr>
          <a:xfrm>
            <a:off x="676200" y="2252089"/>
            <a:ext cx="5419800" cy="3712706"/>
          </a:xfrm>
        </p:spPr>
        <p:txBody>
          <a:bodyPr>
            <a:normAutofit/>
          </a:bodyPr>
          <a:lstStyle/>
          <a:p>
            <a:r>
              <a:rPr lang="en-US" dirty="0"/>
              <a:t>Within a claim year, an employee can take:</a:t>
            </a:r>
          </a:p>
          <a:p>
            <a:pPr lvl="1"/>
            <a:r>
              <a:rPr lang="en-US" dirty="0"/>
              <a:t>Up to 12 weeks of medical leave or family leave. </a:t>
            </a:r>
          </a:p>
          <a:p>
            <a:pPr lvl="1"/>
            <a:r>
              <a:rPr lang="en-US" dirty="0"/>
              <a:t>Up to 16 weeks of combined medical and family leave if the employee has more than one qualifying event in the same claim year. </a:t>
            </a:r>
            <a:endParaRPr lang="en-US" i="1" dirty="0"/>
          </a:p>
          <a:p>
            <a:pPr lvl="1"/>
            <a:r>
              <a:rPr lang="en-US" dirty="0"/>
              <a:t>Up to 18 weeks of combined medical and family leave if the employee experiences a condition in pregnancy that results in incapacity, like being put on bed rest or having a C-section. </a:t>
            </a:r>
          </a:p>
        </p:txBody>
      </p:sp>
      <p:pic>
        <p:nvPicPr>
          <p:cNvPr id="5" name="Picture 4">
            <a:extLst>
              <a:ext uri="{FF2B5EF4-FFF2-40B4-BE49-F238E27FC236}">
                <a16:creationId xmlns:a16="http://schemas.microsoft.com/office/drawing/2014/main" id="{A45A320F-C132-C461-9761-749BCFEC3FC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859533" y="2443480"/>
            <a:ext cx="3329924" cy="33299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4537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Who is eligible?</a:t>
            </a:r>
          </a:p>
        </p:txBody>
      </p:sp>
      <p:sp>
        <p:nvSpPr>
          <p:cNvPr id="3" name="Content Placeholder 2"/>
          <p:cNvSpPr>
            <a:spLocks noGrp="1"/>
          </p:cNvSpPr>
          <p:nvPr>
            <p:ph idx="1"/>
          </p:nvPr>
        </p:nvSpPr>
        <p:spPr>
          <a:xfrm>
            <a:off x="680320" y="2265240"/>
            <a:ext cx="6393579" cy="4287960"/>
          </a:xfrm>
        </p:spPr>
        <p:txBody>
          <a:bodyPr>
            <a:normAutofit/>
          </a:bodyPr>
          <a:lstStyle/>
          <a:p>
            <a:r>
              <a:rPr lang="en-US" dirty="0"/>
              <a:t>Worked 820 hours in Washington during the qualifying period (about 16 hours a week for a year)</a:t>
            </a:r>
          </a:p>
          <a:p>
            <a:r>
              <a:rPr lang="en-US" dirty="0"/>
              <a:t>Hours count across all WA employers — full-time, part-time, temporary, and seasonal all qualify</a:t>
            </a:r>
          </a:p>
          <a:p>
            <a:r>
              <a:rPr lang="en-US" dirty="0"/>
              <a:t>No minimum tenure with the current employer to receive benefits — eligibility is with the state, not you</a:t>
            </a:r>
          </a:p>
          <a:p>
            <a:r>
              <a:rPr lang="en-US" b="1" dirty="0"/>
              <a:t>Job protection is a separate test</a:t>
            </a:r>
            <a:r>
              <a:rPr lang="en-US" dirty="0"/>
              <a:t>: 180 days of employment plus the employer size threshold</a:t>
            </a:r>
          </a:p>
          <a:p>
            <a:r>
              <a:rPr lang="en-US" dirty="0"/>
              <a:t>ESD — not the employer — approves the claim and verifies eligibility for payments.</a:t>
            </a:r>
          </a:p>
        </p:txBody>
      </p:sp>
      <p:pic>
        <p:nvPicPr>
          <p:cNvPr id="5" name="Picture 4">
            <a:extLst>
              <a:ext uri="{FF2B5EF4-FFF2-40B4-BE49-F238E27FC236}">
                <a16:creationId xmlns:a16="http://schemas.microsoft.com/office/drawing/2014/main" id="{325637AF-913F-2A99-2C8D-4545A2118DBA}"/>
              </a:ext>
            </a:extLst>
          </p:cNvPr>
          <p:cNvPicPr>
            <a:picLocks noChangeAspect="1"/>
          </p:cNvPicPr>
          <p:nvPr/>
        </p:nvPicPr>
        <p:blipFill>
          <a:blip r:embed="rId2"/>
          <a:srcRect/>
          <a:stretch>
            <a:fillRect/>
          </a:stretch>
        </p:blipFill>
        <p:spPr>
          <a:xfrm>
            <a:off x="7302500" y="2265240"/>
            <a:ext cx="4044950" cy="40449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t>Be Prepared for Extended Leave Periods</a:t>
            </a:r>
          </a:p>
        </p:txBody>
      </p:sp>
      <p:sp>
        <p:nvSpPr>
          <p:cNvPr id="3" name="Content Placeholder 2"/>
          <p:cNvSpPr>
            <a:spLocks noGrp="1"/>
          </p:cNvSpPr>
          <p:nvPr>
            <p:ph idx="1"/>
          </p:nvPr>
        </p:nvSpPr>
        <p:spPr>
          <a:xfrm>
            <a:off x="680321" y="2265240"/>
            <a:ext cx="7139376" cy="4377298"/>
          </a:xfrm>
        </p:spPr>
        <p:txBody>
          <a:bodyPr>
            <a:noAutofit/>
          </a:bodyPr>
          <a:lstStyle/>
          <a:p>
            <a:r>
              <a:rPr lang="en-US" dirty="0"/>
              <a:t>Leave can run 12, 16, or 18 weeks — plan coverage for months, not days</a:t>
            </a:r>
          </a:p>
          <a:p>
            <a:r>
              <a:rPr lang="en-US" dirty="0"/>
              <a:t>Leave may be continuous or intermittent; intermittent use is harder to staff and must be tracked carefully</a:t>
            </a:r>
          </a:p>
          <a:p>
            <a:r>
              <a:rPr lang="en-US" dirty="0"/>
              <a:t>Cross-train staff and line up temporary coverage early — don't wait for the claim approval</a:t>
            </a:r>
          </a:p>
          <a:p>
            <a:r>
              <a:rPr lang="en-US" dirty="0"/>
              <a:t>Track job protection and health benefit continuation separately from the PFML benefit weeks</a:t>
            </a:r>
          </a:p>
          <a:p>
            <a:r>
              <a:rPr lang="en-US" dirty="0"/>
              <a:t>Stay in touch: confirm return dates in writing and document any agreed extension</a:t>
            </a:r>
          </a:p>
        </p:txBody>
      </p:sp>
      <p:pic>
        <p:nvPicPr>
          <p:cNvPr id="5" name="Picture 4">
            <a:extLst>
              <a:ext uri="{FF2B5EF4-FFF2-40B4-BE49-F238E27FC236}">
                <a16:creationId xmlns:a16="http://schemas.microsoft.com/office/drawing/2014/main" id="{072A5E0C-90E6-9814-F376-54BBC96E3C3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248650" y="2535242"/>
            <a:ext cx="3687470" cy="368747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C67E0-6F38-7D72-AC04-2190F34C5FC0}"/>
              </a:ext>
            </a:extLst>
          </p:cNvPr>
          <p:cNvSpPr>
            <a:spLocks noGrp="1"/>
          </p:cNvSpPr>
          <p:nvPr>
            <p:ph type="title"/>
          </p:nvPr>
        </p:nvSpPr>
        <p:spPr/>
        <p:txBody>
          <a:bodyPr>
            <a:normAutofit/>
          </a:bodyPr>
          <a:lstStyle/>
          <a:p>
            <a:r>
              <a:rPr lang="en-US" dirty="0"/>
              <a:t>Understand the Job Protection Changes</a:t>
            </a:r>
          </a:p>
        </p:txBody>
      </p:sp>
      <p:sp>
        <p:nvSpPr>
          <p:cNvPr id="9" name="TextBox 8">
            <a:extLst>
              <a:ext uri="{FF2B5EF4-FFF2-40B4-BE49-F238E27FC236}">
                <a16:creationId xmlns:a16="http://schemas.microsoft.com/office/drawing/2014/main" id="{6456ED86-6E27-F42C-6B0E-1635EFB6E3F9}"/>
              </a:ext>
            </a:extLst>
          </p:cNvPr>
          <p:cNvSpPr txBox="1"/>
          <p:nvPr/>
        </p:nvSpPr>
        <p:spPr>
          <a:xfrm>
            <a:off x="680321" y="2136338"/>
            <a:ext cx="5734334" cy="3006977"/>
          </a:xfrm>
          <a:prstGeom prst="rect">
            <a:avLst/>
          </a:prstGeom>
          <a:noFill/>
        </p:spPr>
        <p:txBody>
          <a:bodyPr wrap="square">
            <a:spAutoFit/>
          </a:bodyPr>
          <a:lstStyle/>
          <a:p>
            <a:r>
              <a:rPr lang="en-US" sz="2000" dirty="0">
                <a:solidFill>
                  <a:srgbClr val="000000"/>
                </a:solidFill>
                <a:latin typeface="Avenir Next" panose="020B0503020202020204" pitchFamily="34" charset="0"/>
              </a:rPr>
              <a:t>Beginning January 1, 2026, these thresholds changed:</a:t>
            </a:r>
          </a:p>
          <a:p>
            <a:pPr marL="685800" lvl="1" indent="-228600">
              <a:buClr>
                <a:srgbClr val="FFC000"/>
              </a:buClr>
              <a:buSzPct val="120000"/>
              <a:buFont typeface="Arial" panose="020B0604020202020204" pitchFamily="34" charset="0"/>
              <a:buChar char="•"/>
            </a:pPr>
            <a:r>
              <a:rPr lang="en-US" dirty="0">
                <a:solidFill>
                  <a:srgbClr val="000000"/>
                </a:solidFill>
                <a:latin typeface="Avenir Next" panose="020B0503020202020204" pitchFamily="34" charset="0"/>
              </a:rPr>
              <a:t>The required employee tenure is reduced from 12 months to 180 days </a:t>
            </a:r>
          </a:p>
          <a:p>
            <a:pPr marL="685800" lvl="1" indent="-228600">
              <a:buClr>
                <a:srgbClr val="FFC000"/>
              </a:buClr>
              <a:buSzPct val="120000"/>
              <a:buFont typeface="Arial" panose="020B0604020202020204" pitchFamily="34" charset="0"/>
              <a:buChar char="•"/>
            </a:pPr>
            <a:r>
              <a:rPr lang="en-US" dirty="0">
                <a:solidFill>
                  <a:srgbClr val="000000"/>
                </a:solidFill>
                <a:latin typeface="Avenir Next" panose="020B0503020202020204" pitchFamily="34" charset="0"/>
              </a:rPr>
              <a:t>The minimum hours worked requirement is eliminated </a:t>
            </a:r>
          </a:p>
          <a:p>
            <a:pPr marL="685800" lvl="2" indent="-228600">
              <a:lnSpc>
                <a:spcPct val="110000"/>
              </a:lnSpc>
              <a:buClr>
                <a:srgbClr val="FFC000"/>
              </a:buClr>
              <a:buSzPct val="120000"/>
              <a:buFont typeface="Arial" panose="020B0604020202020204" pitchFamily="34" charset="0"/>
              <a:buChar char="•"/>
            </a:pPr>
            <a:r>
              <a:rPr lang="en-US" dirty="0">
                <a:solidFill>
                  <a:srgbClr val="000000"/>
                </a:solidFill>
                <a:latin typeface="Avenir Next" panose="020B0503020202020204" pitchFamily="34" charset="0"/>
              </a:rPr>
              <a:t>Minimum leave to qualify for PFML benefits drops from eight to four consecutive hours, increasing employee flexibility</a:t>
            </a:r>
          </a:p>
          <a:p>
            <a:pPr marL="685800" lvl="1" indent="-228600">
              <a:buClr>
                <a:srgbClr val="FFC000"/>
              </a:buClr>
              <a:buSzPct val="120000"/>
              <a:buFont typeface="Arial" panose="020B0604020202020204" pitchFamily="34" charset="0"/>
              <a:buChar char="•"/>
            </a:pPr>
            <a:r>
              <a:rPr lang="en-US" dirty="0">
                <a:solidFill>
                  <a:srgbClr val="000000"/>
                </a:solidFill>
                <a:latin typeface="Avenir Next" panose="020B0503020202020204" pitchFamily="34" charset="0"/>
              </a:rPr>
              <a:t>The qualifying employer size limit is reduced</a:t>
            </a:r>
          </a:p>
        </p:txBody>
      </p:sp>
      <p:pic>
        <p:nvPicPr>
          <p:cNvPr id="4" name="Picture 3">
            <a:extLst>
              <a:ext uri="{FF2B5EF4-FFF2-40B4-BE49-F238E27FC236}">
                <a16:creationId xmlns:a16="http://schemas.microsoft.com/office/drawing/2014/main" id="{F0648006-2C5C-0E6A-926B-A42E5410B52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144370" y="2798944"/>
            <a:ext cx="4289984" cy="28605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42811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1DAB-54BF-20D1-CFB6-8BC4D911E475}"/>
              </a:ext>
            </a:extLst>
          </p:cNvPr>
          <p:cNvSpPr>
            <a:spLocks noGrp="1"/>
          </p:cNvSpPr>
          <p:nvPr>
            <p:ph type="title"/>
          </p:nvPr>
        </p:nvSpPr>
        <p:spPr/>
        <p:txBody>
          <a:bodyPr/>
          <a:lstStyle/>
          <a:p>
            <a:r>
              <a:rPr lang="en-US" dirty="0"/>
              <a:t>Employer size for job protection</a:t>
            </a:r>
          </a:p>
        </p:txBody>
      </p:sp>
      <p:sp>
        <p:nvSpPr>
          <p:cNvPr id="3" name="Content Placeholder 2">
            <a:extLst>
              <a:ext uri="{FF2B5EF4-FFF2-40B4-BE49-F238E27FC236}">
                <a16:creationId xmlns:a16="http://schemas.microsoft.com/office/drawing/2014/main" id="{8EC688D3-21EC-B070-A936-E5972D7B5749}"/>
              </a:ext>
            </a:extLst>
          </p:cNvPr>
          <p:cNvSpPr>
            <a:spLocks noGrp="1"/>
          </p:cNvSpPr>
          <p:nvPr>
            <p:ph idx="1"/>
          </p:nvPr>
        </p:nvSpPr>
        <p:spPr>
          <a:xfrm>
            <a:off x="680321" y="2336873"/>
            <a:ext cx="5796679" cy="3599316"/>
          </a:xfrm>
        </p:spPr>
        <p:txBody>
          <a:bodyPr/>
          <a:lstStyle/>
          <a:p>
            <a:pPr>
              <a:buFont typeface="Wingdings" panose="05000000000000000000" pitchFamily="2" charset="2"/>
              <a:buChar char="§"/>
            </a:pPr>
            <a:r>
              <a:rPr lang="en-US" dirty="0"/>
              <a:t>For employment protection, employers are considered to have 25 or more employees when they have </a:t>
            </a:r>
            <a:r>
              <a:rPr lang="en-US" b="1" dirty="0"/>
              <a:t>at least 25 employees on their Washington state payroll each workday for twenty or more calendar weeks</a:t>
            </a:r>
            <a:r>
              <a:rPr lang="en-US" dirty="0"/>
              <a:t>. These weeks must occur either in the current calendar year or in the preceding calendar year.</a:t>
            </a:r>
          </a:p>
          <a:p>
            <a:pPr>
              <a:buFont typeface="Wingdings" panose="05000000000000000000" pitchFamily="2" charset="2"/>
              <a:buChar char="§"/>
            </a:pPr>
            <a:r>
              <a:rPr lang="en-US" dirty="0"/>
              <a:t>The employee count changes to 15 in 2027 and 8 in 2028.</a:t>
            </a:r>
          </a:p>
        </p:txBody>
      </p:sp>
      <p:pic>
        <p:nvPicPr>
          <p:cNvPr id="6" name="Picture 5">
            <a:extLst>
              <a:ext uri="{FF2B5EF4-FFF2-40B4-BE49-F238E27FC236}">
                <a16:creationId xmlns:a16="http://schemas.microsoft.com/office/drawing/2014/main" id="{206EB889-6063-C82C-41B1-D968EB2A191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901542" y="2822276"/>
            <a:ext cx="4752109" cy="26285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44875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F409B-CD60-959E-93EE-E7CA2191F72C}"/>
              </a:ext>
            </a:extLst>
          </p:cNvPr>
          <p:cNvSpPr>
            <a:spLocks noGrp="1"/>
          </p:cNvSpPr>
          <p:nvPr>
            <p:ph type="title"/>
          </p:nvPr>
        </p:nvSpPr>
        <p:spPr/>
        <p:txBody>
          <a:bodyPr>
            <a:normAutofit fontScale="90000"/>
          </a:bodyPr>
          <a:lstStyle/>
          <a:p>
            <a:r>
              <a:rPr lang="en-US" dirty="0"/>
              <a:t>Train Your Managers to Spot Leave Triggers</a:t>
            </a:r>
          </a:p>
        </p:txBody>
      </p:sp>
      <p:sp>
        <p:nvSpPr>
          <p:cNvPr id="3" name="Content Placeholder 2">
            <a:extLst>
              <a:ext uri="{FF2B5EF4-FFF2-40B4-BE49-F238E27FC236}">
                <a16:creationId xmlns:a16="http://schemas.microsoft.com/office/drawing/2014/main" id="{CFD18DE4-E358-A66A-F36A-60442DDCF2DA}"/>
              </a:ext>
            </a:extLst>
          </p:cNvPr>
          <p:cNvSpPr>
            <a:spLocks noGrp="1"/>
          </p:cNvSpPr>
          <p:nvPr>
            <p:ph idx="1"/>
          </p:nvPr>
        </p:nvSpPr>
        <p:spPr>
          <a:xfrm>
            <a:off x="680322" y="2070424"/>
            <a:ext cx="6883160" cy="4427265"/>
          </a:xfrm>
        </p:spPr>
        <p:txBody>
          <a:bodyPr>
            <a:normAutofit/>
          </a:bodyPr>
          <a:lstStyle/>
          <a:p>
            <a:r>
              <a:rPr lang="en-US" sz="1800" dirty="0"/>
              <a:t>Managers rarely hear the words "PFML" — they hear the facts that trigger it</a:t>
            </a:r>
          </a:p>
          <a:p>
            <a:r>
              <a:rPr lang="en-US" sz="1800" dirty="0"/>
              <a:t>Listen for: a surgery or hospitalization, a new baby or adoption, caring for a parent or spouse, or a military deployment</a:t>
            </a:r>
          </a:p>
          <a:p>
            <a:r>
              <a:rPr lang="en-US" sz="1800" dirty="0"/>
              <a:t>Repeated absences for the same health issue are a trigger, even without a formal request</a:t>
            </a:r>
          </a:p>
          <a:p>
            <a:r>
              <a:rPr lang="en-US" sz="1800" dirty="0"/>
              <a:t>Teach one rule: don't diagnose, don't deny, don't delay — route it to HR the same day</a:t>
            </a:r>
          </a:p>
          <a:p>
            <a:r>
              <a:rPr lang="en-US" sz="1800" dirty="0"/>
              <a:t>Give managers a short script and a single point of contact so the response is consistent</a:t>
            </a:r>
          </a:p>
          <a:p>
            <a:r>
              <a:rPr lang="en-US" sz="1800" dirty="0"/>
              <a:t>Remind them that the notice clock can start the moment an employee mentions a qualifying reason</a:t>
            </a:r>
          </a:p>
          <a:p>
            <a:r>
              <a:rPr lang="en-US" sz="1800" dirty="0"/>
              <a:t>Refresh the training annually and when the rules change</a:t>
            </a:r>
          </a:p>
        </p:txBody>
      </p:sp>
      <p:pic>
        <p:nvPicPr>
          <p:cNvPr id="7" name="Picture 6">
            <a:extLst>
              <a:ext uri="{FF2B5EF4-FFF2-40B4-BE49-F238E27FC236}">
                <a16:creationId xmlns:a16="http://schemas.microsoft.com/office/drawing/2014/main" id="{26B2624F-977C-302B-A85C-6C8F7ABB5AD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489805" y="3004715"/>
            <a:ext cx="4626910" cy="25586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79268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1DEFB-D9CD-0595-3013-70150322C961}"/>
              </a:ext>
            </a:extLst>
          </p:cNvPr>
          <p:cNvSpPr>
            <a:spLocks noGrp="1"/>
          </p:cNvSpPr>
          <p:nvPr>
            <p:ph type="title"/>
          </p:nvPr>
        </p:nvSpPr>
        <p:spPr/>
        <p:txBody>
          <a:bodyPr/>
          <a:lstStyle/>
          <a:p>
            <a:r>
              <a:rPr lang="en-US" dirty="0"/>
              <a:t>Domestic Violence Leave – Job Protected</a:t>
            </a:r>
          </a:p>
        </p:txBody>
      </p:sp>
      <p:sp>
        <p:nvSpPr>
          <p:cNvPr id="3" name="Content Placeholder 2">
            <a:extLst>
              <a:ext uri="{FF2B5EF4-FFF2-40B4-BE49-F238E27FC236}">
                <a16:creationId xmlns:a16="http://schemas.microsoft.com/office/drawing/2014/main" id="{7AA74683-7CE1-B324-5EC2-34C84A44404C}"/>
              </a:ext>
            </a:extLst>
          </p:cNvPr>
          <p:cNvSpPr>
            <a:spLocks noGrp="1"/>
          </p:cNvSpPr>
          <p:nvPr>
            <p:ph idx="1"/>
          </p:nvPr>
        </p:nvSpPr>
        <p:spPr>
          <a:xfrm>
            <a:off x="680321" y="2082535"/>
            <a:ext cx="9613861" cy="4602880"/>
          </a:xfrm>
        </p:spPr>
        <p:txBody>
          <a:bodyPr>
            <a:normAutofit lnSpcReduction="10000"/>
          </a:bodyPr>
          <a:lstStyle/>
          <a:p>
            <a:r>
              <a:rPr lang="en-US" sz="1800" dirty="0"/>
              <a:t>An employee may take reasonable leave from work, intermittent leave, or leave on a reduced leave schedule, with or without pay, to:</a:t>
            </a:r>
          </a:p>
          <a:p>
            <a:pPr lvl="1"/>
            <a:r>
              <a:rPr lang="en-US" sz="1600" dirty="0"/>
              <a:t>Seek legal or law enforcement assistance or remedies to ensure the health and safety of the employee or employee's family members, including, but not limited to, preparing for, or participating in, any civil or criminal legal proceeding related to or derived from domestic violence, sexual assault, stalking, or hate crime;</a:t>
            </a:r>
          </a:p>
          <a:p>
            <a:pPr lvl="1"/>
            <a:r>
              <a:rPr lang="en-US" sz="1600" dirty="0"/>
              <a:t>Seek treatment by a health care provider for physical or mental injuries caused by domestic violence, sexual assault, stalking, or hate crime, or to attend to health care treatment for a victim who is the employee's family member;</a:t>
            </a:r>
          </a:p>
          <a:p>
            <a:pPr lvl="1"/>
            <a:r>
              <a:rPr lang="en-US" sz="1600" dirty="0"/>
              <a:t>Obtain, or assist a family member in obtaining, services from a domestic violence shelter, rape crisis center, or other social services program for relief from domestic violence, sexual assault, stalking, or hate crime;</a:t>
            </a:r>
          </a:p>
          <a:p>
            <a:pPr lvl="1"/>
            <a:r>
              <a:rPr lang="en-US" sz="1600" dirty="0"/>
              <a:t>Obtain, or assist a family member in obtaining, mental health counseling related to an incident of domestic violence, sexual assault, stalking, or hate crime, in which the employee or the employee's family member was a victim of domestic violence, sexual assault, stalking, or hate crime; or</a:t>
            </a:r>
          </a:p>
          <a:p>
            <a:pPr lvl="1"/>
            <a:r>
              <a:rPr lang="en-US" sz="1600" dirty="0"/>
              <a:t>Participate in safety planning, temporarily or permanently relocate, or take other actions to increase the safety of the employee or employee's family members from future domestic violence, sexual assault, stalking, or hate crime.</a:t>
            </a:r>
          </a:p>
        </p:txBody>
      </p:sp>
    </p:spTree>
    <p:extLst>
      <p:ext uri="{BB962C8B-B14F-4D97-AF65-F5344CB8AC3E}">
        <p14:creationId xmlns:p14="http://schemas.microsoft.com/office/powerpoint/2010/main" val="658199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DA5B-FCB5-EE40-9F68-AAF87A3054CF}"/>
              </a:ext>
            </a:extLst>
          </p:cNvPr>
          <p:cNvSpPr>
            <a:spLocks noGrp="1"/>
          </p:cNvSpPr>
          <p:nvPr>
            <p:ph type="title"/>
          </p:nvPr>
        </p:nvSpPr>
        <p:spPr/>
        <p:txBody>
          <a:bodyPr>
            <a:normAutofit fontScale="90000"/>
          </a:bodyPr>
          <a:lstStyle/>
          <a:p>
            <a:r>
              <a:rPr lang="en-US" b="1" dirty="0"/>
              <a:t>Health Starts Act - Pregnancy Accommodations</a:t>
            </a:r>
          </a:p>
        </p:txBody>
      </p:sp>
      <p:sp>
        <p:nvSpPr>
          <p:cNvPr id="6" name="Text Placeholder 5">
            <a:extLst>
              <a:ext uri="{FF2B5EF4-FFF2-40B4-BE49-F238E27FC236}">
                <a16:creationId xmlns:a16="http://schemas.microsoft.com/office/drawing/2014/main" id="{CE5A3EC4-34E2-2499-B8F1-C691FDDD2DA6}"/>
              </a:ext>
            </a:extLst>
          </p:cNvPr>
          <p:cNvSpPr>
            <a:spLocks noGrp="1"/>
          </p:cNvSpPr>
          <p:nvPr>
            <p:ph type="body" idx="1"/>
          </p:nvPr>
        </p:nvSpPr>
        <p:spPr>
          <a:xfrm>
            <a:off x="680319" y="2120801"/>
            <a:ext cx="4472327" cy="432143"/>
          </a:xfrm>
        </p:spPr>
        <p:txBody>
          <a:bodyPr/>
          <a:lstStyle/>
          <a:p>
            <a:r>
              <a:rPr lang="en-US" dirty="0"/>
              <a:t>No Doctors Note</a:t>
            </a:r>
          </a:p>
        </p:txBody>
      </p:sp>
      <p:sp>
        <p:nvSpPr>
          <p:cNvPr id="3" name="Content Placeholder 2">
            <a:extLst>
              <a:ext uri="{FF2B5EF4-FFF2-40B4-BE49-F238E27FC236}">
                <a16:creationId xmlns:a16="http://schemas.microsoft.com/office/drawing/2014/main" id="{B6AE86A1-EC20-FFC8-7593-E05F4D910ED0}"/>
              </a:ext>
            </a:extLst>
          </p:cNvPr>
          <p:cNvSpPr>
            <a:spLocks noGrp="1"/>
          </p:cNvSpPr>
          <p:nvPr>
            <p:ph sz="half" idx="2"/>
          </p:nvPr>
        </p:nvSpPr>
        <p:spPr>
          <a:xfrm>
            <a:off x="680319" y="2668905"/>
            <a:ext cx="3982515" cy="2853830"/>
          </a:xfrm>
        </p:spPr>
        <p:txBody>
          <a:bodyPr>
            <a:normAutofit fontScale="85000" lnSpcReduction="20000"/>
          </a:bodyPr>
          <a:lstStyle/>
          <a:p>
            <a:pPr lvl="0">
              <a:buClr>
                <a:srgbClr val="FBAE42"/>
              </a:buClr>
              <a:buFont typeface="Wingdings" panose="05000000000000000000" pitchFamily="2" charset="2"/>
              <a:buChar char="§"/>
            </a:pPr>
            <a:r>
              <a:rPr lang="en-US" dirty="0"/>
              <a:t>Frequent, longer, or additional restroom breaks.</a:t>
            </a:r>
          </a:p>
          <a:p>
            <a:pPr lvl="0">
              <a:buClr>
                <a:srgbClr val="FBAE42"/>
              </a:buClr>
              <a:buFont typeface="Wingdings" panose="05000000000000000000" pitchFamily="2" charset="2"/>
              <a:buChar char="§"/>
            </a:pPr>
            <a:r>
              <a:rPr lang="en-US" dirty="0"/>
              <a:t>Modified food or drink policies.</a:t>
            </a:r>
          </a:p>
          <a:p>
            <a:pPr lvl="0">
              <a:buClr>
                <a:srgbClr val="FBAE42"/>
              </a:buClr>
              <a:buFont typeface="Wingdings" panose="05000000000000000000" pitchFamily="2" charset="2"/>
              <a:buChar char="§"/>
            </a:pPr>
            <a:r>
              <a:rPr lang="en-US" dirty="0"/>
              <a:t>The ability to sit more frequently.</a:t>
            </a:r>
          </a:p>
          <a:p>
            <a:pPr lvl="0">
              <a:buClr>
                <a:srgbClr val="FBAE42"/>
              </a:buClr>
              <a:buFont typeface="Wingdings" panose="05000000000000000000" pitchFamily="2" charset="2"/>
              <a:buChar char="§"/>
            </a:pPr>
            <a:r>
              <a:rPr lang="en-US" dirty="0"/>
              <a:t>Not to lift objects over 17 pounds.</a:t>
            </a:r>
          </a:p>
          <a:p>
            <a:pPr lvl="0">
              <a:buClr>
                <a:srgbClr val="FBAE42"/>
              </a:buClr>
              <a:buFont typeface="Wingdings" panose="05000000000000000000" pitchFamily="2" charset="2"/>
              <a:buChar char="§"/>
            </a:pPr>
            <a:r>
              <a:rPr lang="en-US" dirty="0"/>
              <a:t>The need to express breast milk.</a:t>
            </a:r>
          </a:p>
        </p:txBody>
      </p:sp>
      <p:sp>
        <p:nvSpPr>
          <p:cNvPr id="7" name="Text Placeholder 6">
            <a:extLst>
              <a:ext uri="{FF2B5EF4-FFF2-40B4-BE49-F238E27FC236}">
                <a16:creationId xmlns:a16="http://schemas.microsoft.com/office/drawing/2014/main" id="{1B8E6BFE-0424-BF06-15E2-D1DB0FD81E34}"/>
              </a:ext>
            </a:extLst>
          </p:cNvPr>
          <p:cNvSpPr>
            <a:spLocks noGrp="1"/>
          </p:cNvSpPr>
          <p:nvPr>
            <p:ph type="body" sz="quarter" idx="3"/>
          </p:nvPr>
        </p:nvSpPr>
        <p:spPr>
          <a:xfrm>
            <a:off x="5820154" y="2152815"/>
            <a:ext cx="4474028" cy="400129"/>
          </a:xfrm>
        </p:spPr>
        <p:txBody>
          <a:bodyPr/>
          <a:lstStyle/>
          <a:p>
            <a:r>
              <a:rPr lang="en-US" dirty="0"/>
              <a:t>Can Ask For Doctors Note</a:t>
            </a:r>
          </a:p>
        </p:txBody>
      </p:sp>
      <p:sp>
        <p:nvSpPr>
          <p:cNvPr id="8" name="Content Placeholder 7">
            <a:extLst>
              <a:ext uri="{FF2B5EF4-FFF2-40B4-BE49-F238E27FC236}">
                <a16:creationId xmlns:a16="http://schemas.microsoft.com/office/drawing/2014/main" id="{F228EDA6-B2D1-DF59-827F-83CC9438E578}"/>
              </a:ext>
            </a:extLst>
          </p:cNvPr>
          <p:cNvSpPr>
            <a:spLocks noGrp="1"/>
          </p:cNvSpPr>
          <p:nvPr>
            <p:ph sz="quarter" idx="4"/>
          </p:nvPr>
        </p:nvSpPr>
        <p:spPr>
          <a:xfrm>
            <a:off x="5616585" y="2552944"/>
            <a:ext cx="4700059" cy="2906179"/>
          </a:xfrm>
        </p:spPr>
        <p:txBody>
          <a:bodyPr>
            <a:normAutofit fontScale="85000" lnSpcReduction="20000"/>
          </a:bodyPr>
          <a:lstStyle/>
          <a:p>
            <a:pPr lvl="0">
              <a:buClr>
                <a:srgbClr val="FBAE42"/>
              </a:buClr>
              <a:buFont typeface="Wingdings" panose="05000000000000000000" pitchFamily="2" charset="2"/>
              <a:buChar char="§"/>
            </a:pPr>
            <a:r>
              <a:rPr lang="en-US" dirty="0"/>
              <a:t>Job restructuring including:</a:t>
            </a:r>
          </a:p>
          <a:p>
            <a:pPr lvl="1">
              <a:buClr>
                <a:srgbClr val="FBAE42"/>
              </a:buClr>
            </a:pPr>
            <a:r>
              <a:rPr lang="en-US" dirty="0"/>
              <a:t>Schedule changes such as part-time or modified work schedules.</a:t>
            </a:r>
          </a:p>
          <a:p>
            <a:pPr lvl="1">
              <a:buClr>
                <a:srgbClr val="FBAE42"/>
              </a:buClr>
            </a:pPr>
            <a:r>
              <a:rPr lang="en-US" dirty="0"/>
              <a:t>Job reassignments.</a:t>
            </a:r>
          </a:p>
          <a:p>
            <a:pPr lvl="1">
              <a:buClr>
                <a:srgbClr val="FBAE42"/>
              </a:buClr>
            </a:pPr>
            <a:r>
              <a:rPr lang="en-US" dirty="0"/>
              <a:t>Providing or modifying equipment or devices.</a:t>
            </a:r>
          </a:p>
          <a:p>
            <a:pPr lvl="1">
              <a:buClr>
                <a:srgbClr val="FBAE42"/>
              </a:buClr>
            </a:pPr>
            <a:r>
              <a:rPr lang="en-US" dirty="0"/>
              <a:t>Changes to their workstation.</a:t>
            </a:r>
          </a:p>
          <a:p>
            <a:pPr lvl="0">
              <a:buClr>
                <a:srgbClr val="FBAE42"/>
              </a:buClr>
              <a:buFont typeface="Wingdings" panose="05000000000000000000" pitchFamily="2" charset="2"/>
              <a:buChar char="§"/>
            </a:pPr>
            <a:r>
              <a:rPr lang="en-US" dirty="0"/>
              <a:t>Scheduling flexibility for prenatal visits.</a:t>
            </a:r>
          </a:p>
          <a:p>
            <a:pPr lvl="0">
              <a:buClr>
                <a:srgbClr val="FBAE42"/>
              </a:buClr>
              <a:buFont typeface="Wingdings" panose="05000000000000000000" pitchFamily="2" charset="2"/>
              <a:buChar char="§"/>
            </a:pPr>
            <a:r>
              <a:rPr lang="en-US" dirty="0"/>
              <a:t>A temporary transfer to a less strenuous or less hazardous position.</a:t>
            </a:r>
          </a:p>
          <a:p>
            <a:pPr lvl="0">
              <a:buClr>
                <a:srgbClr val="FBAE42"/>
              </a:buClr>
              <a:buFont typeface="Wingdings" panose="05000000000000000000" pitchFamily="2" charset="2"/>
              <a:buChar char="§"/>
            </a:pPr>
            <a:r>
              <a:rPr lang="en-US" dirty="0"/>
              <a:t>Any further accommodation needed by the employee.</a:t>
            </a:r>
          </a:p>
          <a:p>
            <a:endParaRPr lang="en-US" dirty="0"/>
          </a:p>
        </p:txBody>
      </p:sp>
      <p:sp>
        <p:nvSpPr>
          <p:cNvPr id="4" name="TextBox 3">
            <a:extLst>
              <a:ext uri="{FF2B5EF4-FFF2-40B4-BE49-F238E27FC236}">
                <a16:creationId xmlns:a16="http://schemas.microsoft.com/office/drawing/2014/main" id="{ED13475F-2255-4426-6F78-08CBE224C877}"/>
              </a:ext>
            </a:extLst>
          </p:cNvPr>
          <p:cNvSpPr txBox="1"/>
          <p:nvPr/>
        </p:nvSpPr>
        <p:spPr>
          <a:xfrm>
            <a:off x="719847" y="5691044"/>
            <a:ext cx="9610927" cy="646331"/>
          </a:xfrm>
          <a:prstGeom prst="rect">
            <a:avLst/>
          </a:prstGeom>
          <a:noFill/>
        </p:spPr>
        <p:txBody>
          <a:bodyPr wrap="square" rtlCol="0">
            <a:spAutoFit/>
          </a:bodyPr>
          <a:lstStyle/>
          <a:p>
            <a:pPr>
              <a:buClr>
                <a:schemeClr val="accent1"/>
              </a:buClr>
              <a:buSzPct val="100000"/>
            </a:pPr>
            <a:r>
              <a:rPr lang="en-US" dirty="0">
                <a:solidFill>
                  <a:srgbClr val="000000"/>
                </a:solidFill>
                <a:latin typeface="Avenir Next" panose="020B0503020202020204" pitchFamily="34" charset="0"/>
                <a:ea typeface="Aptos" pitchFamily="34" charset="-122"/>
                <a:cs typeface="Aptos" pitchFamily="34" charset="-120"/>
              </a:rPr>
              <a:t>Effective in 2027, requirements will apply to all employers, rather than only employers with 15 or more employees.</a:t>
            </a:r>
          </a:p>
        </p:txBody>
      </p:sp>
    </p:spTree>
    <p:extLst>
      <p:ext uri="{BB962C8B-B14F-4D97-AF65-F5344CB8AC3E}">
        <p14:creationId xmlns:p14="http://schemas.microsoft.com/office/powerpoint/2010/main" val="1301513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0C39A-11D6-D3B7-C1D3-B7DF6AE855AA}"/>
              </a:ext>
            </a:extLst>
          </p:cNvPr>
          <p:cNvSpPr>
            <a:spLocks noGrp="1"/>
          </p:cNvSpPr>
          <p:nvPr>
            <p:ph type="title"/>
          </p:nvPr>
        </p:nvSpPr>
        <p:spPr/>
        <p:txBody>
          <a:bodyPr/>
          <a:lstStyle/>
          <a:p>
            <a:r>
              <a:rPr lang="en-US" dirty="0"/>
              <a:t>What not to do</a:t>
            </a:r>
          </a:p>
        </p:txBody>
      </p:sp>
      <p:sp>
        <p:nvSpPr>
          <p:cNvPr id="3" name="Content Placeholder 2">
            <a:extLst>
              <a:ext uri="{FF2B5EF4-FFF2-40B4-BE49-F238E27FC236}">
                <a16:creationId xmlns:a16="http://schemas.microsoft.com/office/drawing/2014/main" id="{16F8095D-14EF-F27E-3BAC-7BB53B1E933A}"/>
              </a:ext>
            </a:extLst>
          </p:cNvPr>
          <p:cNvSpPr>
            <a:spLocks noGrp="1"/>
          </p:cNvSpPr>
          <p:nvPr>
            <p:ph idx="1"/>
          </p:nvPr>
        </p:nvSpPr>
        <p:spPr>
          <a:xfrm>
            <a:off x="680321" y="2489268"/>
            <a:ext cx="5415679" cy="3155583"/>
          </a:xfrm>
        </p:spPr>
        <p:txBody>
          <a:bodyPr/>
          <a:lstStyle/>
          <a:p>
            <a:r>
              <a:rPr lang="en-US" dirty="0"/>
              <a:t>Don’t require the pregnant employee to take a leave of absence</a:t>
            </a:r>
          </a:p>
          <a:p>
            <a:r>
              <a:rPr lang="en-US" dirty="0"/>
              <a:t>You cannot terminate an employee, reduce their hours, or lower their salary simply because they are pregnant or plan to take leave.</a:t>
            </a:r>
          </a:p>
          <a:p>
            <a:r>
              <a:rPr lang="en-US" dirty="0"/>
              <a:t>Don’t assume they will not return to work.</a:t>
            </a:r>
          </a:p>
          <a:p>
            <a:endParaRPr lang="en-US" dirty="0"/>
          </a:p>
        </p:txBody>
      </p:sp>
      <p:pic>
        <p:nvPicPr>
          <p:cNvPr id="5" name="Picture 4">
            <a:extLst>
              <a:ext uri="{FF2B5EF4-FFF2-40B4-BE49-F238E27FC236}">
                <a16:creationId xmlns:a16="http://schemas.microsoft.com/office/drawing/2014/main" id="{DD80792A-5308-DB09-F863-611243B0F7E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76320" y="2772460"/>
            <a:ext cx="4946531" cy="2589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02896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95B11-A667-D157-0B7E-D583E998BEBA}"/>
              </a:ext>
            </a:extLst>
          </p:cNvPr>
          <p:cNvSpPr>
            <a:spLocks noGrp="1"/>
          </p:cNvSpPr>
          <p:nvPr>
            <p:ph type="title"/>
          </p:nvPr>
        </p:nvSpPr>
        <p:spPr/>
        <p:txBody>
          <a:bodyPr/>
          <a:lstStyle/>
          <a:p>
            <a:r>
              <a:rPr lang="en-US" b="1" dirty="0"/>
              <a:t>Reasonable Accommodation </a:t>
            </a:r>
          </a:p>
        </p:txBody>
      </p:sp>
    </p:spTree>
    <p:extLst>
      <p:ext uri="{BB962C8B-B14F-4D97-AF65-F5344CB8AC3E}">
        <p14:creationId xmlns:p14="http://schemas.microsoft.com/office/powerpoint/2010/main" val="1124406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D1142-28FD-3A0C-0EEC-DE0381AE39F9}"/>
              </a:ext>
            </a:extLst>
          </p:cNvPr>
          <p:cNvSpPr>
            <a:spLocks noGrp="1"/>
          </p:cNvSpPr>
          <p:nvPr>
            <p:ph type="title"/>
          </p:nvPr>
        </p:nvSpPr>
        <p:spPr/>
        <p:txBody>
          <a:bodyPr>
            <a:normAutofit fontScale="90000"/>
          </a:bodyPr>
          <a:lstStyle/>
          <a:p>
            <a:r>
              <a:rPr lang="en-US" dirty="0"/>
              <a:t>What is Reasonable Accommodation Leave?</a:t>
            </a:r>
          </a:p>
        </p:txBody>
      </p:sp>
      <p:sp>
        <p:nvSpPr>
          <p:cNvPr id="3" name="Content Placeholder 2">
            <a:extLst>
              <a:ext uri="{FF2B5EF4-FFF2-40B4-BE49-F238E27FC236}">
                <a16:creationId xmlns:a16="http://schemas.microsoft.com/office/drawing/2014/main" id="{2A87448A-C550-9FF4-2805-7BD914F11975}"/>
              </a:ext>
            </a:extLst>
          </p:cNvPr>
          <p:cNvSpPr>
            <a:spLocks noGrp="1"/>
          </p:cNvSpPr>
          <p:nvPr>
            <p:ph idx="1"/>
          </p:nvPr>
        </p:nvSpPr>
        <p:spPr>
          <a:xfrm>
            <a:off x="680321" y="2276317"/>
            <a:ext cx="5332919" cy="3561310"/>
          </a:xfrm>
        </p:spPr>
        <p:txBody>
          <a:bodyPr/>
          <a:lstStyle/>
          <a:p>
            <a:r>
              <a:rPr lang="en-US" dirty="0"/>
              <a:t>It may include unpaid leave, intermittent leave, or additional leave beyond PFML or FMLA entitlements</a:t>
            </a:r>
          </a:p>
          <a:p>
            <a:r>
              <a:rPr lang="en-US" dirty="0"/>
              <a:t>Reasonable accommodation leave requires an individualized, disability-related assessment through the interactive process.</a:t>
            </a:r>
          </a:p>
          <a:p>
            <a:r>
              <a:rPr lang="en-US" dirty="0"/>
              <a:t>Exhaustion of FMLA, PFML, or another leave program does not automatically end the accommodation analysis.</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4BBA962C-A26F-26AD-7CC6-34EEFADE1B2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52241" y="2757831"/>
            <a:ext cx="4891474" cy="27049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3261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374D5-1CA3-BF26-02BF-744BED4E0D1C}"/>
              </a:ext>
            </a:extLst>
          </p:cNvPr>
          <p:cNvSpPr>
            <a:spLocks noGrp="1"/>
          </p:cNvSpPr>
          <p:nvPr>
            <p:ph type="title"/>
          </p:nvPr>
        </p:nvSpPr>
        <p:spPr/>
        <p:txBody>
          <a:bodyPr/>
          <a:lstStyle/>
          <a:p>
            <a:r>
              <a:rPr lang="en-US" dirty="0"/>
              <a:t>What to do</a:t>
            </a:r>
          </a:p>
        </p:txBody>
      </p:sp>
      <p:sp>
        <p:nvSpPr>
          <p:cNvPr id="3" name="Content Placeholder 2">
            <a:extLst>
              <a:ext uri="{FF2B5EF4-FFF2-40B4-BE49-F238E27FC236}">
                <a16:creationId xmlns:a16="http://schemas.microsoft.com/office/drawing/2014/main" id="{4BC1F5A5-6DF7-7D73-35D2-667BFE857907}"/>
              </a:ext>
            </a:extLst>
          </p:cNvPr>
          <p:cNvSpPr>
            <a:spLocks noGrp="1"/>
          </p:cNvSpPr>
          <p:nvPr>
            <p:ph idx="1"/>
          </p:nvPr>
        </p:nvSpPr>
        <p:spPr>
          <a:xfrm>
            <a:off x="680321" y="2161259"/>
            <a:ext cx="6301819" cy="4227430"/>
          </a:xfrm>
        </p:spPr>
        <p:txBody>
          <a:bodyPr/>
          <a:lstStyle/>
          <a:p>
            <a:r>
              <a:rPr lang="en-US" dirty="0"/>
              <a:t>Recognize the request. The employee does not need to use legal terms.</a:t>
            </a:r>
          </a:p>
          <a:p>
            <a:r>
              <a:rPr lang="en-US" dirty="0"/>
              <a:t>Clarify the employee’s limitations and need for leave. </a:t>
            </a:r>
          </a:p>
          <a:p>
            <a:r>
              <a:rPr lang="en-US" dirty="0"/>
              <a:t>Request appropriate supporting information.</a:t>
            </a:r>
          </a:p>
          <a:p>
            <a:r>
              <a:rPr lang="en-US" dirty="0"/>
              <a:t>Assess undue hardship using specific operational facts rather than assumptions.</a:t>
            </a:r>
          </a:p>
          <a:p>
            <a:pPr lvl="1"/>
            <a:r>
              <a:rPr lang="en-US" dirty="0"/>
              <a:t>Contact your employment attorney for guidance.</a:t>
            </a:r>
          </a:p>
          <a:p>
            <a:r>
              <a:rPr lang="en-US" dirty="0"/>
              <a:t>Communicate the decision and document the process.</a:t>
            </a:r>
          </a:p>
          <a:p>
            <a:r>
              <a:rPr lang="en-US" dirty="0"/>
              <a:t>Revisit the accommodation if circumstances change.</a:t>
            </a:r>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E946233B-EA0E-D9D4-5AA6-3F8718092FA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82140" y="2696719"/>
            <a:ext cx="4734764" cy="31565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021967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F9D7F-954C-01FC-89A9-C01084F6B4B8}"/>
              </a:ext>
            </a:extLst>
          </p:cNvPr>
          <p:cNvSpPr>
            <a:spLocks noGrp="1"/>
          </p:cNvSpPr>
          <p:nvPr>
            <p:ph type="title"/>
          </p:nvPr>
        </p:nvSpPr>
        <p:spPr/>
        <p:txBody>
          <a:bodyPr>
            <a:normAutofit fontScale="90000"/>
          </a:bodyPr>
          <a:lstStyle/>
          <a:p>
            <a:r>
              <a:rPr lang="en-US" dirty="0">
                <a:ea typeface="Arial" pitchFamily="34" charset="-122"/>
                <a:cs typeface="Arial" pitchFamily="34" charset="-120"/>
              </a:rPr>
              <a:t>Example: Leave After FMLA/PFML Is Exhausted</a:t>
            </a:r>
            <a:endParaRPr lang="en-US" dirty="0"/>
          </a:p>
        </p:txBody>
      </p:sp>
      <p:sp>
        <p:nvSpPr>
          <p:cNvPr id="3" name="Content Placeholder 2">
            <a:extLst>
              <a:ext uri="{FF2B5EF4-FFF2-40B4-BE49-F238E27FC236}">
                <a16:creationId xmlns:a16="http://schemas.microsoft.com/office/drawing/2014/main" id="{35E0A520-44A1-1ECD-AA3D-E33A06D544B5}"/>
              </a:ext>
            </a:extLst>
          </p:cNvPr>
          <p:cNvSpPr>
            <a:spLocks noGrp="1"/>
          </p:cNvSpPr>
          <p:nvPr>
            <p:ph idx="1"/>
          </p:nvPr>
        </p:nvSpPr>
        <p:spPr>
          <a:xfrm>
            <a:off x="680321" y="2367151"/>
            <a:ext cx="5351086" cy="2434963"/>
          </a:xfrm>
        </p:spPr>
        <p:txBody>
          <a:bodyPr/>
          <a:lstStyle/>
          <a:p>
            <a:r>
              <a:rPr lang="en-US" dirty="0">
                <a:ea typeface="Arial" pitchFamily="34" charset="-122"/>
                <a:cs typeface="Arial" pitchFamily="34" charset="-120"/>
              </a:rPr>
              <a:t>Situation: An employee completes protected leave after surgery and provides documentation that additional recovery time is needed.</a:t>
            </a:r>
          </a:p>
          <a:p>
            <a:r>
              <a:rPr lang="en-US" dirty="0"/>
              <a:t>Do not say that your leave is exhausted, so your employment ends.</a:t>
            </a:r>
          </a:p>
          <a:p>
            <a:endParaRPr lang="en-US" dirty="0"/>
          </a:p>
          <a:p>
            <a:endParaRPr lang="en-US" dirty="0"/>
          </a:p>
        </p:txBody>
      </p:sp>
      <p:pic>
        <p:nvPicPr>
          <p:cNvPr id="5" name="Picture 4">
            <a:extLst>
              <a:ext uri="{FF2B5EF4-FFF2-40B4-BE49-F238E27FC236}">
                <a16:creationId xmlns:a16="http://schemas.microsoft.com/office/drawing/2014/main" id="{A683D506-A0F1-01E5-9845-D8B9D7207ED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32320" y="2868980"/>
            <a:ext cx="4436363" cy="29575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06481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20044-7772-1843-5328-1945CDF2135C}"/>
              </a:ext>
            </a:extLst>
          </p:cNvPr>
          <p:cNvSpPr>
            <a:spLocks noGrp="1"/>
          </p:cNvSpPr>
          <p:nvPr>
            <p:ph type="title"/>
          </p:nvPr>
        </p:nvSpPr>
        <p:spPr/>
        <p:txBody>
          <a:bodyPr/>
          <a:lstStyle/>
          <a:p>
            <a:r>
              <a:rPr lang="en-US" b="1" dirty="0"/>
              <a:t>What should I do or not do?</a:t>
            </a:r>
          </a:p>
        </p:txBody>
      </p:sp>
    </p:spTree>
    <p:extLst>
      <p:ext uri="{BB962C8B-B14F-4D97-AF65-F5344CB8AC3E}">
        <p14:creationId xmlns:p14="http://schemas.microsoft.com/office/powerpoint/2010/main" val="94772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DB3A6-F15F-E14C-B5DD-5C31674507D0}"/>
              </a:ext>
            </a:extLst>
          </p:cNvPr>
          <p:cNvSpPr>
            <a:spLocks noGrp="1"/>
          </p:cNvSpPr>
          <p:nvPr>
            <p:ph type="title"/>
          </p:nvPr>
        </p:nvSpPr>
        <p:spPr/>
        <p:txBody>
          <a:bodyPr>
            <a:normAutofit fontScale="90000"/>
          </a:bodyPr>
          <a:lstStyle/>
          <a:p>
            <a:r>
              <a:rPr lang="en-US" dirty="0"/>
              <a:t>What to do if the employee is not communicating with you</a:t>
            </a:r>
          </a:p>
        </p:txBody>
      </p:sp>
      <p:sp>
        <p:nvSpPr>
          <p:cNvPr id="3" name="Content Placeholder 2">
            <a:extLst>
              <a:ext uri="{FF2B5EF4-FFF2-40B4-BE49-F238E27FC236}">
                <a16:creationId xmlns:a16="http://schemas.microsoft.com/office/drawing/2014/main" id="{2CE39198-5C66-9891-25B4-D87C2E274C87}"/>
              </a:ext>
            </a:extLst>
          </p:cNvPr>
          <p:cNvSpPr>
            <a:spLocks noGrp="1"/>
          </p:cNvSpPr>
          <p:nvPr>
            <p:ph idx="1"/>
          </p:nvPr>
        </p:nvSpPr>
        <p:spPr>
          <a:xfrm>
            <a:off x="680321" y="2081411"/>
            <a:ext cx="6495600" cy="4567669"/>
          </a:xfrm>
        </p:spPr>
        <p:txBody>
          <a:bodyPr/>
          <a:lstStyle/>
          <a:p>
            <a:r>
              <a:rPr lang="en-US" dirty="0"/>
              <a:t>Make documented attempts to contact the employee.</a:t>
            </a:r>
          </a:p>
          <a:p>
            <a:pPr lvl="1"/>
            <a:r>
              <a:rPr lang="en-US" dirty="0"/>
              <a:t>Date and method of each contact attempt</a:t>
            </a:r>
          </a:p>
          <a:p>
            <a:pPr lvl="1"/>
            <a:r>
              <a:rPr lang="en-US" dirty="0"/>
              <a:t>Approved leave expiration/expected return date</a:t>
            </a:r>
          </a:p>
          <a:p>
            <a:pPr lvl="1"/>
            <a:r>
              <a:rPr lang="en-US" dirty="0"/>
              <a:t>What information or documentation is outstanding</a:t>
            </a:r>
          </a:p>
          <a:p>
            <a:pPr lvl="1"/>
            <a:r>
              <a:rPr lang="en-US" dirty="0"/>
              <a:t>The response deadline</a:t>
            </a:r>
          </a:p>
          <a:p>
            <a:pPr lvl="1"/>
            <a:r>
              <a:rPr lang="en-US" dirty="0"/>
              <a:t>Whether the employee responded</a:t>
            </a:r>
          </a:p>
          <a:p>
            <a:r>
              <a:rPr lang="en-US" dirty="0"/>
              <a:t>Send a final written notice rather than immediately terminating.</a:t>
            </a:r>
          </a:p>
          <a:p>
            <a:r>
              <a:rPr lang="en-US" dirty="0"/>
              <a:t>If the employee responds but cannot return, start the appropriate leave/accommodation review.</a:t>
            </a:r>
          </a:p>
          <a:p>
            <a:r>
              <a:rPr lang="en-US" dirty="0"/>
              <a:t>If the employee does not respond, conduct a final HR review.</a:t>
            </a:r>
          </a:p>
        </p:txBody>
      </p:sp>
      <p:pic>
        <p:nvPicPr>
          <p:cNvPr id="5" name="Picture 4">
            <a:extLst>
              <a:ext uri="{FF2B5EF4-FFF2-40B4-BE49-F238E27FC236}">
                <a16:creationId xmlns:a16="http://schemas.microsoft.com/office/drawing/2014/main" id="{77735561-5341-CF76-A850-26BA5AF87AF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02133" y="2979612"/>
            <a:ext cx="4344906" cy="24609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47671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F3756-B1B5-EB52-E977-0785E8A6130F}"/>
              </a:ext>
            </a:extLst>
          </p:cNvPr>
          <p:cNvSpPr>
            <a:spLocks noGrp="1"/>
          </p:cNvSpPr>
          <p:nvPr>
            <p:ph type="title"/>
          </p:nvPr>
        </p:nvSpPr>
        <p:spPr/>
        <p:txBody>
          <a:bodyPr/>
          <a:lstStyle/>
          <a:p>
            <a:r>
              <a:rPr lang="en-US" dirty="0"/>
              <a:t>What manager should not do</a:t>
            </a:r>
          </a:p>
        </p:txBody>
      </p:sp>
      <p:sp>
        <p:nvSpPr>
          <p:cNvPr id="3" name="Content Placeholder 2">
            <a:extLst>
              <a:ext uri="{FF2B5EF4-FFF2-40B4-BE49-F238E27FC236}">
                <a16:creationId xmlns:a16="http://schemas.microsoft.com/office/drawing/2014/main" id="{CF2D3766-1E32-81B7-DE87-27D63ADDC703}"/>
              </a:ext>
            </a:extLst>
          </p:cNvPr>
          <p:cNvSpPr>
            <a:spLocks noGrp="1"/>
          </p:cNvSpPr>
          <p:nvPr>
            <p:ph idx="1"/>
          </p:nvPr>
        </p:nvSpPr>
        <p:spPr>
          <a:xfrm>
            <a:off x="680321" y="2124925"/>
            <a:ext cx="5750757" cy="4354597"/>
          </a:xfrm>
        </p:spPr>
        <p:txBody>
          <a:bodyPr/>
          <a:lstStyle/>
          <a:p>
            <a:r>
              <a:rPr lang="en-US" dirty="0">
                <a:solidFill>
                  <a:srgbClr val="000000"/>
                </a:solidFill>
                <a:ea typeface="Arial" pitchFamily="34" charset="-122"/>
                <a:cs typeface="Arial" pitchFamily="34" charset="-120"/>
              </a:rPr>
              <a:t>Automatically deny a request for time away</a:t>
            </a:r>
            <a:endParaRPr lang="en-US" dirty="0"/>
          </a:p>
          <a:p>
            <a:r>
              <a:rPr lang="en-US" dirty="0">
                <a:solidFill>
                  <a:srgbClr val="000000"/>
                </a:solidFill>
                <a:ea typeface="Arial" pitchFamily="34" charset="-122"/>
                <a:cs typeface="Arial" pitchFamily="34" charset="-120"/>
              </a:rPr>
              <a:t>Threaten discipline before reviewing the circumstances</a:t>
            </a:r>
            <a:endParaRPr lang="en-US" dirty="0"/>
          </a:p>
          <a:p>
            <a:r>
              <a:rPr lang="en-US" dirty="0">
                <a:solidFill>
                  <a:srgbClr val="000000"/>
                </a:solidFill>
                <a:ea typeface="Arial" pitchFamily="34" charset="-122"/>
                <a:cs typeface="Arial" pitchFamily="34" charset="-120"/>
              </a:rPr>
              <a:t>Require disclosure of a medical diagnosis</a:t>
            </a:r>
            <a:endParaRPr lang="en-US" dirty="0"/>
          </a:p>
          <a:p>
            <a:r>
              <a:rPr lang="en-US" dirty="0">
                <a:solidFill>
                  <a:srgbClr val="000000"/>
                </a:solidFill>
                <a:ea typeface="Arial" pitchFamily="34" charset="-122"/>
                <a:cs typeface="Arial" pitchFamily="34" charset="-120"/>
              </a:rPr>
              <a:t>Apply different rules to different employees</a:t>
            </a:r>
            <a:endParaRPr lang="en-US" dirty="0"/>
          </a:p>
          <a:p>
            <a:r>
              <a:rPr lang="en-US" dirty="0">
                <a:solidFill>
                  <a:srgbClr val="000000"/>
                </a:solidFill>
                <a:ea typeface="Arial" pitchFamily="34" charset="-122"/>
                <a:cs typeface="Arial" pitchFamily="34" charset="-120"/>
              </a:rPr>
              <a:t>Count protected leave as an attendance violation</a:t>
            </a:r>
            <a:endParaRPr lang="en-US" dirty="0"/>
          </a:p>
          <a:p>
            <a:r>
              <a:rPr lang="en-US" dirty="0">
                <a:solidFill>
                  <a:srgbClr val="000000"/>
                </a:solidFill>
                <a:ea typeface="Arial" pitchFamily="34" charset="-122"/>
                <a:cs typeface="Arial" pitchFamily="34" charset="-120"/>
              </a:rPr>
              <a:t>Retaliate against an employee for requesting leave</a:t>
            </a:r>
            <a:endParaRPr lang="en-US" dirty="0"/>
          </a:p>
          <a:p>
            <a:r>
              <a:rPr lang="en-US" dirty="0">
                <a:solidFill>
                  <a:srgbClr val="000000"/>
                </a:solidFill>
                <a:ea typeface="Arial" pitchFamily="34" charset="-122"/>
                <a:cs typeface="Arial" pitchFamily="34" charset="-120"/>
              </a:rPr>
              <a:t>Share confidential information with coworkers</a:t>
            </a:r>
            <a:endParaRPr lang="en-US" dirty="0"/>
          </a:p>
          <a:p>
            <a:r>
              <a:rPr lang="en-US" dirty="0">
                <a:solidFill>
                  <a:srgbClr val="000000"/>
                </a:solidFill>
                <a:ea typeface="Arial" pitchFamily="34" charset="-122"/>
                <a:cs typeface="Arial" pitchFamily="34" charset="-120"/>
              </a:rPr>
              <a:t>Make independent legal determinations</a:t>
            </a:r>
            <a:endParaRPr lang="en-US" dirty="0"/>
          </a:p>
        </p:txBody>
      </p:sp>
      <p:pic>
        <p:nvPicPr>
          <p:cNvPr id="5" name="Picture 4">
            <a:extLst>
              <a:ext uri="{FF2B5EF4-FFF2-40B4-BE49-F238E27FC236}">
                <a16:creationId xmlns:a16="http://schemas.microsoft.com/office/drawing/2014/main" id="{927F491F-6807-93A8-6A58-D8F170BEBCE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000646" y="2909238"/>
            <a:ext cx="4767524" cy="2724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5807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6034-2537-5911-4488-0EF1FD537C49}"/>
              </a:ext>
            </a:extLst>
          </p:cNvPr>
          <p:cNvSpPr>
            <a:spLocks noGrp="1"/>
          </p:cNvSpPr>
          <p:nvPr>
            <p:ph type="title"/>
          </p:nvPr>
        </p:nvSpPr>
        <p:spPr/>
        <p:txBody>
          <a:bodyPr/>
          <a:lstStyle/>
          <a:p>
            <a:r>
              <a:rPr lang="en-US" dirty="0"/>
              <a:t>When to contact HR or your attorney</a:t>
            </a:r>
          </a:p>
        </p:txBody>
      </p:sp>
      <p:sp>
        <p:nvSpPr>
          <p:cNvPr id="3" name="Content Placeholder 2">
            <a:extLst>
              <a:ext uri="{FF2B5EF4-FFF2-40B4-BE49-F238E27FC236}">
                <a16:creationId xmlns:a16="http://schemas.microsoft.com/office/drawing/2014/main" id="{C07262DB-71EF-5B3E-BFCF-515FD2904B5B}"/>
              </a:ext>
            </a:extLst>
          </p:cNvPr>
          <p:cNvSpPr>
            <a:spLocks noGrp="1"/>
          </p:cNvSpPr>
          <p:nvPr>
            <p:ph idx="1"/>
          </p:nvPr>
        </p:nvSpPr>
        <p:spPr>
          <a:xfrm>
            <a:off x="680322" y="2112815"/>
            <a:ext cx="6447154" cy="4403042"/>
          </a:xfrm>
        </p:spPr>
        <p:txBody>
          <a:bodyPr/>
          <a:lstStyle/>
          <a:p>
            <a:r>
              <a:rPr lang="en-US" dirty="0">
                <a:solidFill>
                  <a:srgbClr val="000000"/>
                </a:solidFill>
                <a:ea typeface="Arial" pitchFamily="34" charset="-122"/>
                <a:cs typeface="Arial" pitchFamily="34" charset="-120"/>
              </a:rPr>
              <a:t>The employee may need more than a few days away.</a:t>
            </a:r>
            <a:endParaRPr lang="en-US" dirty="0"/>
          </a:p>
          <a:p>
            <a:r>
              <a:rPr lang="en-US" dirty="0">
                <a:solidFill>
                  <a:srgbClr val="000000"/>
                </a:solidFill>
                <a:ea typeface="Arial" pitchFamily="34" charset="-122"/>
                <a:cs typeface="Arial" pitchFamily="34" charset="-120"/>
              </a:rPr>
              <a:t>The employee mentions a serious health condition.</a:t>
            </a:r>
            <a:endParaRPr lang="en-US" dirty="0"/>
          </a:p>
          <a:p>
            <a:r>
              <a:rPr lang="en-US" dirty="0">
                <a:solidFill>
                  <a:srgbClr val="000000"/>
                </a:solidFill>
                <a:ea typeface="Arial" pitchFamily="34" charset="-122"/>
                <a:cs typeface="Arial" pitchFamily="34" charset="-120"/>
              </a:rPr>
              <a:t>The absence involves a workplace injury.</a:t>
            </a:r>
            <a:endParaRPr lang="en-US" dirty="0"/>
          </a:p>
          <a:p>
            <a:r>
              <a:rPr lang="en-US" dirty="0">
                <a:solidFill>
                  <a:srgbClr val="000000"/>
                </a:solidFill>
                <a:ea typeface="Arial" pitchFamily="34" charset="-122"/>
                <a:cs typeface="Arial" pitchFamily="34" charset="-120"/>
              </a:rPr>
              <a:t>The employee requests an accommodation for a potential disability.</a:t>
            </a:r>
            <a:endParaRPr lang="en-US" dirty="0"/>
          </a:p>
          <a:p>
            <a:r>
              <a:rPr lang="en-US" dirty="0">
                <a:solidFill>
                  <a:srgbClr val="000000"/>
                </a:solidFill>
                <a:ea typeface="Arial" pitchFamily="34" charset="-122"/>
                <a:cs typeface="Arial" pitchFamily="34" charset="-120"/>
              </a:rPr>
              <a:t>Absences appear intermittent or ongoing.</a:t>
            </a:r>
            <a:endParaRPr lang="en-US" dirty="0"/>
          </a:p>
          <a:p>
            <a:r>
              <a:rPr lang="en-US" dirty="0">
                <a:solidFill>
                  <a:srgbClr val="000000"/>
                </a:solidFill>
                <a:ea typeface="Arial" pitchFamily="34" charset="-122"/>
                <a:cs typeface="Arial" pitchFamily="34" charset="-120"/>
              </a:rPr>
              <a:t>Pregnancy or caregiving responsibilities are mentioned.</a:t>
            </a:r>
            <a:endParaRPr lang="en-US" dirty="0"/>
          </a:p>
          <a:p>
            <a:r>
              <a:rPr lang="en-US" dirty="0">
                <a:solidFill>
                  <a:srgbClr val="000000"/>
                </a:solidFill>
                <a:ea typeface="Arial" pitchFamily="34" charset="-122"/>
                <a:cs typeface="Arial" pitchFamily="34" charset="-120"/>
              </a:rPr>
              <a:t>Corrective action is being considered.</a:t>
            </a:r>
            <a:endParaRPr lang="en-US" dirty="0"/>
          </a:p>
          <a:p>
            <a:r>
              <a:rPr lang="en-US" dirty="0">
                <a:solidFill>
                  <a:srgbClr val="000000"/>
                </a:solidFill>
                <a:ea typeface="Arial" pitchFamily="34" charset="-122"/>
                <a:cs typeface="Arial" pitchFamily="34" charset="-120"/>
              </a:rPr>
              <a:t>You are unsure whether the absence is protected.</a:t>
            </a:r>
            <a:endParaRPr lang="en-US" dirty="0"/>
          </a:p>
        </p:txBody>
      </p:sp>
      <p:pic>
        <p:nvPicPr>
          <p:cNvPr id="7" name="Picture 6">
            <a:extLst>
              <a:ext uri="{FF2B5EF4-FFF2-40B4-BE49-F238E27FC236}">
                <a16:creationId xmlns:a16="http://schemas.microsoft.com/office/drawing/2014/main" id="{6CD5D89F-1241-AFE1-6575-BD223F8D36E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66761" y="2803028"/>
            <a:ext cx="3844917" cy="30226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73760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53C51-D680-5D84-5BC1-0145FF788E55}"/>
              </a:ext>
            </a:extLst>
          </p:cNvPr>
          <p:cNvSpPr>
            <a:spLocks noGrp="1"/>
          </p:cNvSpPr>
          <p:nvPr>
            <p:ph type="title"/>
          </p:nvPr>
        </p:nvSpPr>
        <p:spPr/>
        <p:txBody>
          <a:bodyPr/>
          <a:lstStyle/>
          <a:p>
            <a:r>
              <a:rPr lang="en-US" dirty="0"/>
              <a:t>Things to remember</a:t>
            </a:r>
          </a:p>
        </p:txBody>
      </p:sp>
      <p:sp>
        <p:nvSpPr>
          <p:cNvPr id="3" name="Content Placeholder 2">
            <a:extLst>
              <a:ext uri="{FF2B5EF4-FFF2-40B4-BE49-F238E27FC236}">
                <a16:creationId xmlns:a16="http://schemas.microsoft.com/office/drawing/2014/main" id="{12043D3D-8A04-703A-FE51-28E9F4D997E6}"/>
              </a:ext>
            </a:extLst>
          </p:cNvPr>
          <p:cNvSpPr>
            <a:spLocks noGrp="1"/>
          </p:cNvSpPr>
          <p:nvPr>
            <p:ph idx="1"/>
          </p:nvPr>
        </p:nvSpPr>
        <p:spPr>
          <a:xfrm>
            <a:off x="680321" y="2130982"/>
            <a:ext cx="6138317" cy="4330374"/>
          </a:xfrm>
        </p:spPr>
        <p:txBody>
          <a:bodyPr/>
          <a:lstStyle/>
          <a:p>
            <a:r>
              <a:rPr lang="en-US" dirty="0">
                <a:solidFill>
                  <a:srgbClr val="000000"/>
                </a:solidFill>
                <a:ea typeface="Arial" pitchFamily="34" charset="-122"/>
                <a:cs typeface="Arial" pitchFamily="34" charset="-120"/>
              </a:rPr>
              <a:t>Respond with empathy and professionalism.</a:t>
            </a:r>
            <a:endParaRPr lang="en-US" dirty="0"/>
          </a:p>
          <a:p>
            <a:r>
              <a:rPr lang="en-US" dirty="0">
                <a:solidFill>
                  <a:srgbClr val="000000"/>
                </a:solidFill>
                <a:ea typeface="Arial" pitchFamily="34" charset="-122"/>
                <a:cs typeface="Arial" pitchFamily="34" charset="-120"/>
              </a:rPr>
              <a:t>Apply call-out procedures consistently.</a:t>
            </a:r>
            <a:endParaRPr lang="en-US" dirty="0"/>
          </a:p>
          <a:p>
            <a:r>
              <a:rPr lang="en-US" dirty="0">
                <a:solidFill>
                  <a:srgbClr val="000000"/>
                </a:solidFill>
                <a:ea typeface="Arial" pitchFamily="34" charset="-122"/>
                <a:cs typeface="Arial" pitchFamily="34" charset="-120"/>
              </a:rPr>
              <a:t>Focus on communication and operational needs.</a:t>
            </a:r>
            <a:endParaRPr lang="en-US" dirty="0"/>
          </a:p>
          <a:p>
            <a:r>
              <a:rPr lang="en-US" dirty="0">
                <a:solidFill>
                  <a:srgbClr val="000000"/>
                </a:solidFill>
                <a:ea typeface="Arial" pitchFamily="34" charset="-122"/>
                <a:cs typeface="Arial" pitchFamily="34" charset="-120"/>
              </a:rPr>
              <a:t>Protect employee confidentiality.</a:t>
            </a:r>
            <a:endParaRPr lang="en-US" dirty="0"/>
          </a:p>
          <a:p>
            <a:r>
              <a:rPr lang="en-US" dirty="0">
                <a:solidFill>
                  <a:srgbClr val="000000"/>
                </a:solidFill>
                <a:ea typeface="Arial" pitchFamily="34" charset="-122"/>
                <a:cs typeface="Arial" pitchFamily="34" charset="-120"/>
              </a:rPr>
              <a:t>Document facts, not opinions.</a:t>
            </a:r>
            <a:endParaRPr lang="en-US" dirty="0"/>
          </a:p>
          <a:p>
            <a:r>
              <a:rPr lang="en-US" dirty="0">
                <a:solidFill>
                  <a:srgbClr val="000000"/>
                </a:solidFill>
                <a:ea typeface="Arial" pitchFamily="34" charset="-122"/>
                <a:cs typeface="Arial" pitchFamily="34" charset="-120"/>
              </a:rPr>
              <a:t>Watch for potential leave or accommodation needs.</a:t>
            </a:r>
            <a:endParaRPr lang="en-US" dirty="0"/>
          </a:p>
          <a:p>
            <a:r>
              <a:rPr lang="en-US" dirty="0">
                <a:solidFill>
                  <a:srgbClr val="000000"/>
                </a:solidFill>
                <a:ea typeface="Arial" pitchFamily="34" charset="-122"/>
                <a:cs typeface="Arial" pitchFamily="34" charset="-120"/>
              </a:rPr>
              <a:t>Involve HR or your attorney before denying leave or taking corrective action.</a:t>
            </a:r>
            <a:endParaRPr lang="en-US" dirty="0"/>
          </a:p>
          <a:p>
            <a:r>
              <a:rPr lang="en-US" dirty="0">
                <a:solidFill>
                  <a:srgbClr val="000000"/>
                </a:solidFill>
                <a:ea typeface="Arial" pitchFamily="34" charset="-122"/>
                <a:cs typeface="Arial" pitchFamily="34" charset="-120"/>
              </a:rPr>
              <a:t>Consistent processes protect employees, managers, and the organization.</a:t>
            </a:r>
            <a:endParaRPr lang="en-US" dirty="0"/>
          </a:p>
          <a:p>
            <a:endParaRPr lang="en-US" dirty="0"/>
          </a:p>
        </p:txBody>
      </p:sp>
      <p:pic>
        <p:nvPicPr>
          <p:cNvPr id="5" name="Picture 4">
            <a:extLst>
              <a:ext uri="{FF2B5EF4-FFF2-40B4-BE49-F238E27FC236}">
                <a16:creationId xmlns:a16="http://schemas.microsoft.com/office/drawing/2014/main" id="{415C14EC-4086-9366-F173-1CA70A890A2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21200" y="2934532"/>
            <a:ext cx="4767218" cy="27232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25550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3102465" y="2340509"/>
            <a:ext cx="5987069" cy="33677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264087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406" y="828581"/>
            <a:ext cx="7713862" cy="919963"/>
          </a:xfrm>
        </p:spPr>
        <p:txBody>
          <a:bodyPr/>
          <a:lstStyle/>
          <a:p>
            <a:r>
              <a:rPr lang="en-US" dirty="0"/>
              <a:t>Thank You for Attending!</a:t>
            </a:r>
          </a:p>
        </p:txBody>
      </p:sp>
      <p:sp>
        <p:nvSpPr>
          <p:cNvPr id="10" name="Content Placeholder 2">
            <a:extLst>
              <a:ext uri="{FF2B5EF4-FFF2-40B4-BE49-F238E27FC236}">
                <a16:creationId xmlns:a16="http://schemas.microsoft.com/office/drawing/2014/main" id="{1FA91DC8-6BF2-43F7-82A0-88DB12B03CD0}"/>
              </a:ext>
            </a:extLst>
          </p:cNvPr>
          <p:cNvSpPr txBox="1">
            <a:spLocks/>
          </p:cNvSpPr>
          <p:nvPr/>
        </p:nvSpPr>
        <p:spPr>
          <a:xfrm>
            <a:off x="5997595" y="2174877"/>
            <a:ext cx="4827345" cy="3433668"/>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576263" indent="-227013" algn="l" defTabSz="914400" rtl="0" eaLnBrk="1" latinLnBrk="0" hangingPunct="1">
              <a:lnSpc>
                <a:spcPct val="90000"/>
              </a:lnSpc>
              <a:spcBef>
                <a:spcPts val="200"/>
              </a:spcBef>
              <a:spcAft>
                <a:spcPts val="400"/>
              </a:spcAft>
              <a:buClr>
                <a:srgbClr val="FBAE42"/>
              </a:buClr>
              <a:buSzPct val="80000"/>
              <a:buFont typeface="Wingdings" panose="05000000000000000000" pitchFamily="2" charset="2"/>
              <a:buChar char="l"/>
              <a:defRPr sz="1800" kern="1200">
                <a:solidFill>
                  <a:schemeClr val="tx1">
                    <a:lumMod val="75000"/>
                    <a:lumOff val="25000"/>
                  </a:schemeClr>
                </a:solidFill>
                <a:latin typeface="+mn-lt"/>
                <a:ea typeface="+mn-ea"/>
                <a:cs typeface="+mn-cs"/>
              </a:defRPr>
            </a:lvl2pPr>
            <a:lvl3pPr marL="804863" indent="-228600" algn="l" defTabSz="914400" rtl="0" eaLnBrk="1" latinLnBrk="0" hangingPunct="1">
              <a:lnSpc>
                <a:spcPct val="90000"/>
              </a:lnSpc>
              <a:spcBef>
                <a:spcPts val="200"/>
              </a:spcBef>
              <a:spcAft>
                <a:spcPts val="400"/>
              </a:spcAft>
              <a:buClr>
                <a:srgbClr val="FBAE42"/>
              </a:buClr>
              <a:buSzPct val="75000"/>
              <a:buFont typeface="Wingdings" panose="05000000000000000000" pitchFamily="2" charset="2"/>
              <a:buChar char="q"/>
              <a:defRPr sz="1400" kern="1200">
                <a:solidFill>
                  <a:schemeClr val="tx1">
                    <a:lumMod val="75000"/>
                    <a:lumOff val="25000"/>
                  </a:schemeClr>
                </a:solidFill>
                <a:latin typeface="+mn-lt"/>
                <a:ea typeface="+mn-ea"/>
                <a:cs typeface="+mn-cs"/>
              </a:defRPr>
            </a:lvl3pPr>
            <a:lvl4pPr marL="1033463" indent="-228600" algn="l" defTabSz="914400" rtl="0" eaLnBrk="1" latinLnBrk="0" hangingPunct="1">
              <a:lnSpc>
                <a:spcPct val="90000"/>
              </a:lnSpc>
              <a:spcBef>
                <a:spcPts val="200"/>
              </a:spcBef>
              <a:spcAft>
                <a:spcPts val="400"/>
              </a:spcAft>
              <a:buClr>
                <a:srgbClr val="FBAE42"/>
              </a:buClr>
              <a:buFont typeface="Courier New" panose="02070309020205020404" pitchFamily="49" charset="0"/>
              <a:buChar char="o"/>
              <a:defRPr sz="1400" kern="1200">
                <a:solidFill>
                  <a:schemeClr val="tx1">
                    <a:lumMod val="75000"/>
                    <a:lumOff val="25000"/>
                  </a:schemeClr>
                </a:solidFill>
                <a:latin typeface="+mn-lt"/>
                <a:ea typeface="+mn-ea"/>
                <a:cs typeface="+mn-cs"/>
              </a:defRPr>
            </a:lvl4pPr>
            <a:lvl5pPr marL="1262063" indent="-242888" algn="l" defTabSz="914400" rtl="0" eaLnBrk="1" latinLnBrk="0" hangingPunct="1">
              <a:lnSpc>
                <a:spcPct val="90000"/>
              </a:lnSpc>
              <a:spcBef>
                <a:spcPts val="200"/>
              </a:spcBef>
              <a:spcAft>
                <a:spcPts val="400"/>
              </a:spcAft>
              <a:buClr>
                <a:srgbClr val="FBAE42"/>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200"/>
              </a:spcAft>
              <a:buClr>
                <a:srgbClr val="FBAE42"/>
              </a:buClr>
              <a:buSzPct val="100000"/>
              <a:buFont typeface="Wingdings" panose="05000000000000000000" pitchFamily="2" charset="2"/>
              <a:buNone/>
              <a:tabLst/>
              <a:defRPr/>
            </a:pPr>
            <a:endParaRPr kumimoji="0" lang="en-US" sz="2000" b="0" i="0" u="none" strike="noStrike" kern="1200" cap="none" spc="0" normalizeH="0" baseline="0" noProof="0" dirty="0">
              <a:ln>
                <a:noFill/>
              </a:ln>
              <a:solidFill>
                <a:srgbClr val="FBAE42"/>
              </a:solidFill>
              <a:effectLst/>
              <a:uLnTx/>
              <a:uFillTx/>
              <a:latin typeface="Avenir Next"/>
              <a:ea typeface="+mn-ea"/>
              <a:cs typeface="+mn-cs"/>
            </a:endParaRPr>
          </a:p>
          <a:p>
            <a:pPr marL="0" marR="0" lvl="0" indent="0" algn="ctr" defTabSz="914400" rtl="0" eaLnBrk="1" fontAlgn="auto" latinLnBrk="0" hangingPunct="1">
              <a:lnSpc>
                <a:spcPct val="90000"/>
              </a:lnSpc>
              <a:spcBef>
                <a:spcPts val="1200"/>
              </a:spcBef>
              <a:spcAft>
                <a:spcPts val="200"/>
              </a:spcAft>
              <a:buClr>
                <a:srgbClr val="FBAE42"/>
              </a:buClr>
              <a:buSzPct val="100000"/>
              <a:buFont typeface="Wingdings" panose="05000000000000000000" pitchFamily="2" charset="2"/>
              <a:buNone/>
              <a:tabLst/>
              <a:defRPr/>
            </a:pPr>
            <a:r>
              <a:rPr kumimoji="0" lang="en-US" sz="2800" b="0" i="0" u="none" strike="noStrike" kern="1200" cap="none" spc="0" normalizeH="0" baseline="0" noProof="0" dirty="0">
                <a:ln>
                  <a:noFill/>
                </a:ln>
                <a:solidFill>
                  <a:srgbClr val="FBAE42"/>
                </a:solidFill>
                <a:effectLst/>
                <a:uLnTx/>
                <a:uFillTx/>
                <a:latin typeface="Avenir Next"/>
                <a:ea typeface="+mn-ea"/>
                <a:cs typeface="+mn-cs"/>
              </a:rPr>
              <a:t>Presented By:</a:t>
            </a:r>
          </a:p>
          <a:p>
            <a:pPr marL="0" marR="0" lvl="0" indent="0" algn="ctr" defTabSz="914400" rtl="0" eaLnBrk="1" fontAlgn="auto" latinLnBrk="0" hangingPunct="1">
              <a:lnSpc>
                <a:spcPct val="90000"/>
              </a:lnSpc>
              <a:spcBef>
                <a:spcPts val="1200"/>
              </a:spcBef>
              <a:spcAft>
                <a:spcPts val="200"/>
              </a:spcAft>
              <a:buClr>
                <a:srgbClr val="FBAE42"/>
              </a:buClr>
              <a:buSzPct val="100000"/>
              <a:buFont typeface="Wingdings" panose="05000000000000000000" pitchFamily="2" charset="2"/>
              <a:buNone/>
              <a:tabLst/>
              <a:defRPr/>
            </a:pPr>
            <a:r>
              <a:rPr kumimoji="0" lang="en-US" sz="2800" b="0" i="0" u="none" strike="noStrike" kern="1200" cap="none" spc="0" normalizeH="0" baseline="0" noProof="0" dirty="0">
                <a:ln>
                  <a:noFill/>
                </a:ln>
                <a:solidFill>
                  <a:schemeClr val="tx2">
                    <a:lumMod val="10000"/>
                  </a:schemeClr>
                </a:solidFill>
                <a:effectLst/>
                <a:uLnTx/>
                <a:uFillTx/>
                <a:latin typeface="Avenir Next"/>
                <a:ea typeface="+mn-ea"/>
                <a:cs typeface="+mn-cs"/>
              </a:rPr>
              <a:t>Sylvia Washington, SPHR</a:t>
            </a:r>
          </a:p>
          <a:p>
            <a:pPr marL="0" marR="0" lvl="0" indent="0" algn="ctr" defTabSz="914400" rtl="0" eaLnBrk="1" fontAlgn="auto" latinLnBrk="0" hangingPunct="1">
              <a:lnSpc>
                <a:spcPct val="90000"/>
              </a:lnSpc>
              <a:spcBef>
                <a:spcPts val="0"/>
              </a:spcBef>
              <a:spcAft>
                <a:spcPts val="0"/>
              </a:spcAft>
              <a:buClr>
                <a:srgbClr val="FBAE42"/>
              </a:buClr>
              <a:buSzPct val="100000"/>
              <a:buFont typeface="Wingdings" panose="05000000000000000000" pitchFamily="2" charset="2"/>
              <a:buNone/>
              <a:tabLst/>
              <a:defRPr/>
            </a:pPr>
            <a:r>
              <a:rPr kumimoji="0" lang="en-US" sz="2800" b="0" i="0" u="none" strike="noStrike" kern="1200" cap="none" spc="0" normalizeH="0" baseline="0" noProof="0" dirty="0">
                <a:ln>
                  <a:noFill/>
                </a:ln>
                <a:solidFill>
                  <a:schemeClr val="tx2">
                    <a:lumMod val="10000"/>
                  </a:schemeClr>
                </a:solidFill>
                <a:effectLst/>
                <a:uLnTx/>
                <a:uFillTx/>
                <a:latin typeface="Avenir Next"/>
                <a:ea typeface="+mn-ea"/>
                <a:cs typeface="+mn-cs"/>
              </a:rPr>
              <a:t>Sr. HR Consultant</a:t>
            </a:r>
          </a:p>
          <a:p>
            <a:pPr marL="0" marR="0" lvl="0" indent="0" algn="ctr" defTabSz="914400" rtl="0" eaLnBrk="1" fontAlgn="auto" latinLnBrk="0" hangingPunct="1">
              <a:lnSpc>
                <a:spcPct val="90000"/>
              </a:lnSpc>
              <a:spcBef>
                <a:spcPts val="0"/>
              </a:spcBef>
              <a:spcAft>
                <a:spcPts val="0"/>
              </a:spcAft>
              <a:buClr>
                <a:srgbClr val="FBAE42"/>
              </a:buClr>
              <a:buSzPct val="100000"/>
              <a:buFont typeface="Wingdings" panose="05000000000000000000" pitchFamily="2" charset="2"/>
              <a:buNone/>
              <a:tabLst/>
              <a:defRPr/>
            </a:pPr>
            <a:r>
              <a:rPr kumimoji="0" lang="en-US" sz="2800" b="0" i="0" u="none" strike="noStrike" kern="1200" cap="none" spc="0" normalizeH="0" baseline="0" noProof="0" dirty="0">
                <a:ln>
                  <a:noFill/>
                </a:ln>
                <a:solidFill>
                  <a:schemeClr val="tx2">
                    <a:lumMod val="10000"/>
                  </a:schemeClr>
                </a:solidFill>
                <a:effectLst/>
                <a:uLnTx/>
                <a:uFillTx/>
                <a:latin typeface="Avenir Next"/>
                <a:ea typeface="+mn-ea"/>
                <a:cs typeface="+mn-cs"/>
              </a:rPr>
              <a:t>All Things HR, LLC</a:t>
            </a:r>
          </a:p>
          <a:p>
            <a:pPr marL="0" marR="0" lvl="0" indent="0" algn="ctr" defTabSz="914400" rtl="0" eaLnBrk="1" fontAlgn="auto" latinLnBrk="0" hangingPunct="1">
              <a:lnSpc>
                <a:spcPct val="90000"/>
              </a:lnSpc>
              <a:spcBef>
                <a:spcPts val="0"/>
              </a:spcBef>
              <a:spcAft>
                <a:spcPts val="0"/>
              </a:spcAft>
              <a:buClr>
                <a:srgbClr val="FBAE42"/>
              </a:buClr>
              <a:buSzPct val="100000"/>
              <a:buFont typeface="Wingdings" panose="05000000000000000000" pitchFamily="2" charset="2"/>
              <a:buNone/>
              <a:tabLst/>
              <a:defRPr/>
            </a:pPr>
            <a:r>
              <a:rPr kumimoji="0" lang="en-US" sz="2800" b="0" i="0" u="none" strike="noStrike" kern="1200" cap="none" spc="0" normalizeH="0" baseline="0" noProof="0" dirty="0">
                <a:ln>
                  <a:noFill/>
                </a:ln>
                <a:solidFill>
                  <a:schemeClr val="tx2">
                    <a:lumMod val="10000"/>
                  </a:schemeClr>
                </a:solidFill>
                <a:effectLst/>
                <a:uLnTx/>
                <a:uFillTx/>
                <a:latin typeface="Avenir Next"/>
                <a:ea typeface="+mn-ea"/>
                <a:cs typeface="+mn-cs"/>
              </a:rPr>
              <a:t>425-248-4978</a:t>
            </a:r>
          </a:p>
          <a:p>
            <a:pPr marL="0" marR="0" lvl="0" indent="0" algn="ctr" defTabSz="914400" rtl="0" eaLnBrk="1" fontAlgn="auto" latinLnBrk="0" hangingPunct="1">
              <a:lnSpc>
                <a:spcPct val="90000"/>
              </a:lnSpc>
              <a:spcBef>
                <a:spcPts val="0"/>
              </a:spcBef>
              <a:spcAft>
                <a:spcPts val="0"/>
              </a:spcAft>
              <a:buClr>
                <a:srgbClr val="FBAE42"/>
              </a:buClr>
              <a:buSzPct val="100000"/>
              <a:buFont typeface="Wingdings" panose="05000000000000000000" pitchFamily="2" charset="2"/>
              <a:buNone/>
              <a:tabLst/>
              <a:defRPr/>
            </a:pPr>
            <a:r>
              <a:rPr kumimoji="0" lang="en-US" sz="2800" b="0" i="0" u="none" strike="noStrike" kern="1200" cap="none" spc="0" normalizeH="0" baseline="0" noProof="0" dirty="0">
                <a:ln>
                  <a:noFill/>
                </a:ln>
                <a:solidFill>
                  <a:schemeClr val="tx2">
                    <a:lumMod val="10000"/>
                  </a:schemeClr>
                </a:solidFill>
                <a:effectLst/>
                <a:uLnTx/>
                <a:uFillTx/>
                <a:latin typeface="Avenir Next"/>
                <a:ea typeface="+mn-ea"/>
                <a:cs typeface="+mn-cs"/>
              </a:rPr>
              <a:t>contactus@allthings-hr.com</a:t>
            </a:r>
          </a:p>
          <a:p>
            <a:pPr marL="0" marR="0" lvl="0" indent="0" algn="l" defTabSz="914400" rtl="0" eaLnBrk="1" fontAlgn="auto" latinLnBrk="0" hangingPunct="1">
              <a:lnSpc>
                <a:spcPct val="90000"/>
              </a:lnSpc>
              <a:spcBef>
                <a:spcPts val="1200"/>
              </a:spcBef>
              <a:spcAft>
                <a:spcPts val="200"/>
              </a:spcAft>
              <a:buClr>
                <a:srgbClr val="FBAE42"/>
              </a:buClr>
              <a:buSzPct val="100000"/>
              <a:buFont typeface="Wingdings" panose="05000000000000000000" pitchFamily="2" charset="2"/>
              <a:buNone/>
              <a:tabLst/>
              <a:defRPr/>
            </a:pPr>
            <a:endParaRPr kumimoji="0" lang="en-US" sz="2000" b="0" i="0" u="none" strike="noStrike" kern="1200" cap="none" spc="0" normalizeH="0" baseline="0" noProof="0" dirty="0">
              <a:ln>
                <a:noFill/>
              </a:ln>
              <a:solidFill>
                <a:srgbClr val="666666">
                  <a:lumMod val="75000"/>
                  <a:lumOff val="25000"/>
                </a:srgbClr>
              </a:solidFill>
              <a:effectLst/>
              <a:uLnTx/>
              <a:uFillTx/>
              <a:latin typeface="Avenir Next"/>
              <a:ea typeface="+mn-ea"/>
              <a:cs typeface="+mn-cs"/>
            </a:endParaRPr>
          </a:p>
        </p:txBody>
      </p:sp>
      <p:pic>
        <p:nvPicPr>
          <p:cNvPr id="4" name="Picture 3">
            <a:extLst>
              <a:ext uri="{FF2B5EF4-FFF2-40B4-BE49-F238E27FC236}">
                <a16:creationId xmlns:a16="http://schemas.microsoft.com/office/drawing/2014/main" id="{3AA38DAA-01D2-5D01-4CF4-9843FC3AE96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697406" y="2312099"/>
            <a:ext cx="4468046" cy="31592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3276894"/>
      </p:ext>
    </p:extLst>
  </p:cSld>
  <p:clrMapOvr>
    <a:masterClrMapping/>
  </p:clrMapOvr>
</p:sld>
</file>

<file path=ppt/theme/theme1.xml><?xml version="1.0" encoding="utf-8"?>
<a:theme xmlns:a="http://schemas.openxmlformats.org/drawingml/2006/main" name="Berlin">
  <a:themeElements>
    <a:clrScheme name="ATHR">
      <a:dk1>
        <a:srgbClr val="FBAE42"/>
      </a:dk1>
      <a:lt1>
        <a:sysClr val="window" lastClr="FFFFFF"/>
      </a:lt1>
      <a:dk2>
        <a:srgbClr val="AA3B10"/>
      </a:dk2>
      <a:lt2>
        <a:srgbClr val="E7E6E6"/>
      </a:lt2>
      <a:accent1>
        <a:srgbClr val="FFFFFF"/>
      </a:accent1>
      <a:accent2>
        <a:srgbClr val="FBAE42"/>
      </a:accent2>
      <a:accent3>
        <a:srgbClr val="4BAF73"/>
      </a:accent3>
      <a:accent4>
        <a:srgbClr val="5AA6C0"/>
      </a:accent4>
      <a:accent5>
        <a:srgbClr val="D17DF9"/>
      </a:accent5>
      <a:accent6>
        <a:srgbClr val="FBAE42"/>
      </a:accent6>
      <a:hlink>
        <a:srgbClr val="FBAE42"/>
      </a:hlink>
      <a:folHlink>
        <a:srgbClr val="FBAE42"/>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714afee-ec01-47c6-a159-9eec8761d2fa">
      <Terms xmlns="http://schemas.microsoft.com/office/infopath/2007/PartnerControls"/>
    </lcf76f155ced4ddcb4097134ff3c332f>
    <TaxCatchAll xmlns="2755e332-f87d-4b2d-a7d3-e4d51ef1f34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2ED1F93CC61B64993BE18484E2FD0AA" ma:contentTypeVersion="15" ma:contentTypeDescription="Create a new document." ma:contentTypeScope="" ma:versionID="6437cf2cf6de900472fbeae368d2f24e">
  <xsd:schema xmlns:xsd="http://www.w3.org/2001/XMLSchema" xmlns:xs="http://www.w3.org/2001/XMLSchema" xmlns:p="http://schemas.microsoft.com/office/2006/metadata/properties" xmlns:ns2="8714afee-ec01-47c6-a159-9eec8761d2fa" xmlns:ns3="2755e332-f87d-4b2d-a7d3-e4d51ef1f34b" targetNamespace="http://schemas.microsoft.com/office/2006/metadata/properties" ma:root="true" ma:fieldsID="bf26ae4a87c64e9a48bca32a51c2afe5" ns2:_="" ns3:_="">
    <xsd:import namespace="8714afee-ec01-47c6-a159-9eec8761d2fa"/>
    <xsd:import namespace="2755e332-f87d-4b2d-a7d3-e4d51ef1f34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14afee-ec01-47c6-a159-9eec8761d2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c70f9df-c39a-4518-a832-12a2378ff21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755e332-f87d-4b2d-a7d3-e4d51ef1f34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c932ac7-2408-43ea-9028-2d025f963f30}" ma:internalName="TaxCatchAll" ma:showField="CatchAllData" ma:web="2755e332-f87d-4b2d-a7d3-e4d51ef1f34b">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89AE2C-C76A-486A-89E9-234D1B5200C5}">
  <ds:schemaRefs>
    <ds:schemaRef ds:uri="http://schemas.microsoft.com/sharepoint/v3/contenttype/forms"/>
  </ds:schemaRefs>
</ds:datastoreItem>
</file>

<file path=customXml/itemProps2.xml><?xml version="1.0" encoding="utf-8"?>
<ds:datastoreItem xmlns:ds="http://schemas.openxmlformats.org/officeDocument/2006/customXml" ds:itemID="{7E5A549E-A793-45FE-97E8-E38AC5F49042}">
  <ds:schemaRefs>
    <ds:schemaRef ds:uri="http://schemas.microsoft.com/office/2006/metadata/properties"/>
    <ds:schemaRef ds:uri="http://schemas.microsoft.com/office/infopath/2007/PartnerControls"/>
    <ds:schemaRef ds:uri="8714afee-ec01-47c6-a159-9eec8761d2fa"/>
    <ds:schemaRef ds:uri="2755e332-f87d-4b2d-a7d3-e4d51ef1f34b"/>
    <ds:schemaRef ds:uri="4acc07c2-227e-41f4-99b9-f06fa55ef6fd"/>
    <ds:schemaRef ds:uri="d5819791-a4bb-4568-b948-51cfeb5c05db"/>
  </ds:schemaRefs>
</ds:datastoreItem>
</file>

<file path=customXml/itemProps3.xml><?xml version="1.0" encoding="utf-8"?>
<ds:datastoreItem xmlns:ds="http://schemas.openxmlformats.org/officeDocument/2006/customXml" ds:itemID="{7722BC1B-B349-4695-83C6-59B430B1AA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14afee-ec01-47c6-a159-9eec8761d2fa"/>
    <ds:schemaRef ds:uri="2755e332-f87d-4b2d-a7d3-e4d51ef1f3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8958</TotalTime>
  <Words>3080</Words>
  <Application>Microsoft Office PowerPoint</Application>
  <PresentationFormat>Widescreen</PresentationFormat>
  <Paragraphs>319</Paragraphs>
  <Slides>44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Avenir Next</vt:lpstr>
      <vt:lpstr>Calibri</vt:lpstr>
      <vt:lpstr>Courier New</vt:lpstr>
      <vt:lpstr>Times New Roman</vt:lpstr>
      <vt:lpstr>Trebuchet MS</vt:lpstr>
      <vt:lpstr>Wingdings</vt:lpstr>
      <vt:lpstr>Berlin</vt:lpstr>
      <vt:lpstr>When Employees Are Unable to Come to Work</vt:lpstr>
      <vt:lpstr>Your Presenter Today</vt:lpstr>
      <vt:lpstr>A Little Bit About All Things HR, LLC </vt:lpstr>
      <vt:lpstr>What are we covering today?</vt:lpstr>
      <vt:lpstr>PowerPoint Presentation</vt:lpstr>
      <vt:lpstr>Have Questions? </vt:lpstr>
      <vt:lpstr>Why employee may miss work</vt:lpstr>
      <vt:lpstr>Set expectations for call-outs</vt:lpstr>
      <vt:lpstr>When an employee can use earned Washington State and/or Seattle Paid Sick and Safe Leave</vt:lpstr>
      <vt:lpstr>What else about Seattle and Tacoma PSSL?</vt:lpstr>
      <vt:lpstr>Paid Sick and Safe Leave – things to remember </vt:lpstr>
      <vt:lpstr>How to respond to the employee</vt:lpstr>
      <vt:lpstr>Sample Response</vt:lpstr>
      <vt:lpstr>What you also can say</vt:lpstr>
      <vt:lpstr>You shouldn’t do this</vt:lpstr>
      <vt:lpstr>Document the Facts</vt:lpstr>
      <vt:lpstr>What to do when the employee keeps calling out</vt:lpstr>
      <vt:lpstr>Sample Coaching Conversation starter</vt:lpstr>
      <vt:lpstr>Scenario</vt:lpstr>
      <vt:lpstr>Attendance Concern or Protected Absence?</vt:lpstr>
      <vt:lpstr>What about personal or vacation time off?</vt:lpstr>
      <vt:lpstr>Washington Paid Family Medical Leave</vt:lpstr>
      <vt:lpstr>Summary of Paid Family Medical Leave</vt:lpstr>
      <vt:lpstr>Who is considered Family?</vt:lpstr>
      <vt:lpstr>How much time is available?</vt:lpstr>
      <vt:lpstr>Who is eligible?</vt:lpstr>
      <vt:lpstr>Be Prepared for Extended Leave Periods</vt:lpstr>
      <vt:lpstr>Understand the Job Protection Changes</vt:lpstr>
      <vt:lpstr>Employer size for job protection</vt:lpstr>
      <vt:lpstr>Train Your Managers to Spot Leave Triggers</vt:lpstr>
      <vt:lpstr>Domestic Violence Leave – Job Protected</vt:lpstr>
      <vt:lpstr>Health Starts Act - Pregnancy Accommodations</vt:lpstr>
      <vt:lpstr>What not to do</vt:lpstr>
      <vt:lpstr>Reasonable Accommodation </vt:lpstr>
      <vt:lpstr>What is Reasonable Accommodation Leave?</vt:lpstr>
      <vt:lpstr>What to do</vt:lpstr>
      <vt:lpstr>Example: Leave After FMLA/PFML Is Exhausted</vt:lpstr>
      <vt:lpstr>What should I do or not do?</vt:lpstr>
      <vt:lpstr>What to do if the employee is not communicating with you</vt:lpstr>
      <vt:lpstr>What manager should not do</vt:lpstr>
      <vt:lpstr>When to contact HR or your attorney</vt:lpstr>
      <vt:lpstr>Things to remember</vt:lpstr>
      <vt:lpstr>Questions?</vt:lpstr>
      <vt:lpstr>Thank You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ANTI-DISCRIMINATION  /  ANTI-HARASSMENT TRAINING</dc:title>
  <dc:creator>Jessica Fay</dc:creator>
  <cp:lastModifiedBy>Sylvia Washington</cp:lastModifiedBy>
  <cp:revision>290</cp:revision>
  <cp:lastPrinted>2019-05-08T21:42:53Z</cp:lastPrinted>
  <dcterms:created xsi:type="dcterms:W3CDTF">2017-09-19T20:50:15Z</dcterms:created>
  <dcterms:modified xsi:type="dcterms:W3CDTF">2026-10-26T17:42:40Z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0x01010022ED1F93CC61B64993BE18484E2FD0AA</vt:lpwstr>
  </property>
</Properties>
</file>